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50"/>
  </p:notesMasterIdLst>
  <p:sldIdLst>
    <p:sldId id="284" r:id="rId3"/>
    <p:sldId id="387" r:id="rId4"/>
    <p:sldId id="390" r:id="rId5"/>
    <p:sldId id="297" r:id="rId6"/>
    <p:sldId id="288" r:id="rId7"/>
    <p:sldId id="289" r:id="rId8"/>
    <p:sldId id="538" r:id="rId9"/>
    <p:sldId id="356" r:id="rId10"/>
    <p:sldId id="540" r:id="rId11"/>
    <p:sldId id="539" r:id="rId12"/>
    <p:sldId id="444" r:id="rId13"/>
    <p:sldId id="541" r:id="rId14"/>
    <p:sldId id="528" r:id="rId15"/>
    <p:sldId id="529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43" r:id="rId24"/>
    <p:sldId id="542" r:id="rId25"/>
    <p:sldId id="544" r:id="rId26"/>
    <p:sldId id="549" r:id="rId27"/>
    <p:sldId id="552" r:id="rId28"/>
    <p:sldId id="550" r:id="rId29"/>
    <p:sldId id="551" r:id="rId30"/>
    <p:sldId id="548" r:id="rId31"/>
    <p:sldId id="545" r:id="rId32"/>
    <p:sldId id="546" r:id="rId33"/>
    <p:sldId id="298" r:id="rId34"/>
    <p:sldId id="358" r:id="rId35"/>
    <p:sldId id="353" r:id="rId36"/>
    <p:sldId id="359" r:id="rId37"/>
    <p:sldId id="300" r:id="rId38"/>
    <p:sldId id="301" r:id="rId39"/>
    <p:sldId id="296" r:id="rId40"/>
    <p:sldId id="360" r:id="rId41"/>
    <p:sldId id="307" r:id="rId42"/>
    <p:sldId id="547" r:id="rId43"/>
    <p:sldId id="357" r:id="rId44"/>
    <p:sldId id="309" r:id="rId45"/>
    <p:sldId id="306" r:id="rId46"/>
    <p:sldId id="308" r:id="rId47"/>
    <p:sldId id="310" r:id="rId48"/>
    <p:sldId id="311" r:id="rId4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58"/>
    <a:srgbClr val="1452AC"/>
    <a:srgbClr val="00297A"/>
    <a:srgbClr val="002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25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8FA0C-3E31-4016-B812-700A79EBCC08}" type="datetimeFigureOut">
              <a:rPr lang="fr-FR" smtClean="0"/>
              <a:pPr/>
              <a:t>23/11/2018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A1C9D-0756-445A-AF46-6C08796D5AE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0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E996-52B3-42CE-A35C-EA7B2FDC14D9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25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59F9-5C81-47DC-8EC4-67EB7AAB445C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1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F027-15D2-432E-93C3-BA538F4D8C48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5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bleu roy et ss titre"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5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360000" tIns="0" rIns="0" bIns="0" anchor="ctr" anchorCtr="0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TITRE PRINCIPAL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Sous-titre ou description</a:t>
            </a:r>
          </a:p>
        </p:txBody>
      </p:sp>
      <p:pic>
        <p:nvPicPr>
          <p:cNvPr id="4" name="Picture 4" descr="wh-rev.eps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52400"/>
            <a:ext cx="4165600" cy="312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029C-9313-4E09-852E-7DE35F38F479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7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CB71-2F02-4BE6-91C5-99C32C007397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22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1E98-4BD3-4143-80E3-CA07EDDBBF15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89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1DF2-C31F-413A-B7BA-8B9F7828E4BE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39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6D7-2ED7-4A50-ACC9-8B63A4990ABE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92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511-7A5B-45E1-A2D6-09321E8BDD4B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5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28F5-AADB-446A-95D5-07C48671F8AD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4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DB42-B8AD-4DEE-9C7B-A044CF4BCC50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DG - DGE 7 octobre 2016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09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8FAFF-AE21-4824-9174-680218CD1794}" type="datetime1">
              <a:rPr lang="fr-FR" smtClean="0"/>
              <a:pPr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DG - DGE 7 octobre 2016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05A2-AA95-4FDB-B6D7-F156B2C055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01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0069305" y="6474024"/>
            <a:ext cx="2122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E6E5D8"/>
                </a:solidFill>
                <a:latin typeface="Arial" charset="0"/>
              </a:rPr>
              <a:t>17 et 18 novembre 2017</a:t>
            </a:r>
          </a:p>
        </p:txBody>
      </p:sp>
      <p:pic>
        <p:nvPicPr>
          <p:cNvPr id="1026" name="Picture 2" descr="http://www.crjfr.org/offres/doc_inline_src/600/ROTARY-logo-whitegold-ne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045284"/>
            <a:ext cx="4896000" cy="6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A36BFD7-7C99-40A1-AE70-9ADC3D773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088" y="1508234"/>
            <a:ext cx="4560000" cy="273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2800" b="1" i="1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 descr="Résultat de recherche d'images pour &quot;bordeaux&quot;">
            <a:extLst>
              <a:ext uri="{FF2B5EF4-FFF2-40B4-BE49-F238E27FC236}">
                <a16:creationId xmlns="" xmlns:a16="http://schemas.microsoft.com/office/drawing/2014/main" id="{950EEDCE-51CA-4355-95AE-CF1A1480F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62437BA-FA91-42C4-95DF-D99D23E1FA11}"/>
              </a:ext>
            </a:extLst>
          </p:cNvPr>
          <p:cNvSpPr>
            <a:spLocks noChangeAspect="1"/>
          </p:cNvSpPr>
          <p:nvPr/>
        </p:nvSpPr>
        <p:spPr>
          <a:xfrm>
            <a:off x="2002363" y="1384253"/>
            <a:ext cx="7130365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6000" b="1" dirty="0">
                <a:solidFill>
                  <a:schemeClr val="bg2">
                    <a:lumMod val="50000"/>
                  </a:schemeClr>
                </a:solidFill>
              </a:rPr>
              <a:t>     RENCONTRE</a:t>
            </a:r>
          </a:p>
          <a:p>
            <a:pPr>
              <a:spcAft>
                <a:spcPts val="1800"/>
              </a:spcAft>
            </a:pPr>
            <a:r>
              <a:rPr lang="fr-FR" sz="6000" b="1" dirty="0">
                <a:solidFill>
                  <a:schemeClr val="bg2">
                    <a:lumMod val="50000"/>
                  </a:schemeClr>
                </a:solidFill>
              </a:rPr>
              <a:t>                DYEC</a:t>
            </a:r>
            <a:endParaRPr lang="fr-FR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4000" b="1" i="1" dirty="0">
                <a:solidFill>
                  <a:schemeClr val="bg2">
                    <a:lumMod val="50000"/>
                  </a:schemeClr>
                </a:solidFill>
              </a:rPr>
              <a:t>               	         TOURS    </a:t>
            </a:r>
          </a:p>
          <a:p>
            <a:r>
              <a:rPr lang="fr-FR" sz="4000" b="1" i="1" dirty="0">
                <a:solidFill>
                  <a:schemeClr val="bg2">
                    <a:lumMod val="50000"/>
                  </a:schemeClr>
                </a:solidFill>
              </a:rPr>
              <a:t>                      23 et 24 </a:t>
            </a:r>
          </a:p>
          <a:p>
            <a:r>
              <a:rPr lang="fr-FR" sz="4000" b="1" i="1" dirty="0">
                <a:solidFill>
                  <a:schemeClr val="bg2">
                    <a:lumMod val="50000"/>
                  </a:schemeClr>
                </a:solidFill>
              </a:rPr>
              <a:t>          novembre 2018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C55D047-3BD3-4FD8-99A5-A11BD75BE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3" y="4444231"/>
            <a:ext cx="2618610" cy="151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C93040D-FBB6-4279-972B-799809889C45}"/>
              </a:ext>
            </a:extLst>
          </p:cNvPr>
          <p:cNvSpPr/>
          <p:nvPr/>
        </p:nvSpPr>
        <p:spPr>
          <a:xfrm>
            <a:off x="7154338" y="48090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latin typeface="Cambria-Italic"/>
              </a:rPr>
              <a:t>« Se réunir est un début,</a:t>
            </a:r>
          </a:p>
          <a:p>
            <a:r>
              <a:rPr lang="fr-FR" i="1" dirty="0">
                <a:latin typeface="Cambria-Italic"/>
              </a:rPr>
              <a:t>Rester ensemble est un progrès,</a:t>
            </a:r>
          </a:p>
          <a:p>
            <a:r>
              <a:rPr lang="fr-FR" i="1" dirty="0">
                <a:latin typeface="Cambria-Italic"/>
              </a:rPr>
              <a:t>Travailler ensemble est la réussite » Henry Ford</a:t>
            </a:r>
            <a:endParaRPr lang="fr-FR" dirty="0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21BEE0A3-1029-4D5F-9C46-B045A723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pic>
        <p:nvPicPr>
          <p:cNvPr id="1026" name="Picture 2" descr="Pont Ã  Tours - Tours - 37000">
            <a:extLst>
              <a:ext uri="{FF2B5EF4-FFF2-40B4-BE49-F238E27FC236}">
                <a16:creationId xmlns="" xmlns:a16="http://schemas.microsoft.com/office/drawing/2014/main" id="{5567926B-516C-41F6-AF1E-1D737A59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" y="1186300"/>
            <a:ext cx="3816000" cy="30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AG CRJ LYON octobre 2018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="" xmlns:a16="http://schemas.microsoft.com/office/drawing/2014/main" id="{C435B2E7-6DF0-44E2-8761-823AB29E6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30563"/>
              </p:ext>
            </p:extLst>
          </p:nvPr>
        </p:nvGraphicFramePr>
        <p:xfrm>
          <a:off x="1600199" y="1147127"/>
          <a:ext cx="8991601" cy="5160325"/>
        </p:xfrm>
        <a:graphic>
          <a:graphicData uri="http://schemas.openxmlformats.org/drawingml/2006/table">
            <a:tbl>
              <a:tblPr/>
              <a:tblGrid>
                <a:gridCol w="4624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9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8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4821"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46C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Réalisé</a:t>
                      </a:r>
                    </a:p>
                    <a:p>
                      <a:pPr marL="0" marR="0" lvl="0" indent="0" algn="ctr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 2017 </a:t>
                      </a:r>
                      <a:r>
                        <a:rPr kumimoji="0" lang="mr-I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–</a:t>
                      </a: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 2018 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Prévisionnel</a:t>
                      </a:r>
                    </a:p>
                    <a:p>
                      <a:pPr marL="0" marR="0" lvl="0" indent="0" algn="ctr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2018 </a:t>
                      </a:r>
                      <a:r>
                        <a:rPr kumimoji="0" lang="mr-I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–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 2019 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486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46C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46C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46C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Recettes</a:t>
                      </a:r>
                    </a:p>
                  </a:txBody>
                  <a:tcPr marL="12700" marR="12700" marT="1270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220</a:t>
                      </a:r>
                      <a:r>
                        <a:rPr lang="fr-FR" sz="2400" b="1" baseline="0" dirty="0">
                          <a:solidFill>
                            <a:srgbClr val="00246C"/>
                          </a:solidFill>
                        </a:rPr>
                        <a:t> 785</a:t>
                      </a:r>
                      <a:endParaRPr lang="fr-FR" sz="2400" b="1" dirty="0">
                        <a:solidFill>
                          <a:srgbClr val="00246C"/>
                        </a:solidFill>
                      </a:endParaRP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187</a:t>
                      </a:r>
                      <a:r>
                        <a:rPr lang="fr-FR" sz="2400" b="1" baseline="0" dirty="0">
                          <a:solidFill>
                            <a:srgbClr val="00246C"/>
                          </a:solidFill>
                        </a:rPr>
                        <a:t> 200</a:t>
                      </a:r>
                      <a:endParaRPr lang="fr-FR" sz="2400" b="1" dirty="0">
                        <a:solidFill>
                          <a:srgbClr val="00246C"/>
                        </a:solidFill>
                      </a:endParaRP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46C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rgbClr val="00246C"/>
                        </a:solidFill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rgbClr val="00246C"/>
                        </a:solidFill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Frais généraux y compris variation stock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23 859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19 917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Frais de Déplacements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29414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49500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Masse salariale, y compris charges sociales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149731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72500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Dépenses de conduite des actions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50725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42850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Divers et variation des provisions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-59475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-23000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TOTAL DES DEPENSES</a:t>
                      </a:r>
                    </a:p>
                  </a:txBody>
                  <a:tcPr marL="12700" marR="12700" marT="1270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194</a:t>
                      </a:r>
                      <a:r>
                        <a:rPr lang="fr-FR" sz="2400" b="1" baseline="0" dirty="0">
                          <a:solidFill>
                            <a:srgbClr val="00246C"/>
                          </a:solidFill>
                        </a:rPr>
                        <a:t> 254</a:t>
                      </a:r>
                      <a:endParaRPr lang="fr-FR" sz="2400" b="1" dirty="0">
                        <a:solidFill>
                          <a:srgbClr val="00246C"/>
                        </a:solidFill>
                      </a:endParaRP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161</a:t>
                      </a:r>
                      <a:r>
                        <a:rPr lang="fr-FR" sz="2400" b="1" baseline="0" dirty="0">
                          <a:solidFill>
                            <a:srgbClr val="00246C"/>
                          </a:solidFill>
                        </a:rPr>
                        <a:t> 267</a:t>
                      </a:r>
                      <a:endParaRPr lang="fr-FR" sz="2400" b="1" dirty="0">
                        <a:solidFill>
                          <a:srgbClr val="00246C"/>
                        </a:solidFill>
                      </a:endParaRP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 marL="0" marR="0" lvl="0" indent="0" algn="l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246C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>
                        <a:solidFill>
                          <a:srgbClr val="00246C"/>
                        </a:solidFill>
                      </a:endParaRP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rgbClr val="00246C"/>
                        </a:solidFill>
                      </a:endParaRP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46C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RESULTAT DE L'EXERCICE</a:t>
                      </a:r>
                    </a:p>
                  </a:txBody>
                  <a:tcPr marL="12700" marR="12700" marT="1270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26 531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246C"/>
                          </a:solidFill>
                        </a:rPr>
                        <a:t>25 433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3418">
                <a:tc>
                  <a:txBody>
                    <a:bodyPr/>
                    <a:lstStyle/>
                    <a:p>
                      <a:pPr marL="0" marR="0" lvl="0" indent="0" algn="ctr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46C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46C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56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46C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7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F1D2656-367E-492C-99AE-EF83820CB754}"/>
              </a:ext>
            </a:extLst>
          </p:cNvPr>
          <p:cNvSpPr/>
          <p:nvPr/>
        </p:nvSpPr>
        <p:spPr>
          <a:xfrm>
            <a:off x="1524000" y="1"/>
            <a:ext cx="9144000" cy="59420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ea typeface="ヒラギノ角ゴ Pro W3" pitchFamily="1" charset="-128"/>
            </a:endParaRPr>
          </a:p>
        </p:txBody>
      </p:sp>
      <p:sp>
        <p:nvSpPr>
          <p:cNvPr id="46081" name="ZoneTexte 1"/>
          <p:cNvSpPr txBox="1">
            <a:spLocks noChangeArrowheads="1"/>
          </p:cNvSpPr>
          <p:nvPr/>
        </p:nvSpPr>
        <p:spPr bwMode="auto">
          <a:xfrm>
            <a:off x="1952625" y="1773239"/>
            <a:ext cx="828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fr-FR">
              <a:latin typeface="Tahoma" charset="0"/>
            </a:endParaRPr>
          </a:p>
          <a:p>
            <a:pPr eaLnBrk="1" hangingPunct="1"/>
            <a:endParaRPr lang="fr-FR"/>
          </a:p>
        </p:txBody>
      </p:sp>
      <p:sp>
        <p:nvSpPr>
          <p:cNvPr id="46083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4648200" y="6492876"/>
            <a:ext cx="2895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</a:rPr>
              <a:t>Assemblée Générale 09.10.2016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676401" y="743903"/>
          <a:ext cx="8763000" cy="61140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32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9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0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7606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46C"/>
                          </a:solidFill>
                        </a:rPr>
                        <a:t>Président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Alain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FINIX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46C"/>
                          </a:solidFill>
                        </a:rPr>
                        <a:t>Vice-président Service aux Jeunes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Guy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DELAVAL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46C"/>
                          </a:solidFill>
                        </a:rPr>
                        <a:t>Vice-président Echanges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Philippe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BAUMON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Trésorier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Charles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CLAUDE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Secrétaire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Jean Pierre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BOTTINELLI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Représentante des Gouverneurs 2017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</a:t>
                      </a:r>
                      <a:r>
                        <a:rPr lang="mr-IN" sz="1400" baseline="0" dirty="0">
                          <a:solidFill>
                            <a:srgbClr val="00246C"/>
                          </a:solidFill>
                        </a:rPr>
                        <a:t>–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2018 </a:t>
                      </a:r>
                      <a:endParaRPr lang="fr-FR" sz="1400" dirty="0">
                        <a:solidFill>
                          <a:srgbClr val="0024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Nicole</a:t>
                      </a:r>
                      <a:r>
                        <a:rPr lang="fr-FR" b="0" baseline="0" dirty="0">
                          <a:solidFill>
                            <a:srgbClr val="00246C"/>
                          </a:solidFill>
                        </a:rPr>
                        <a:t> </a:t>
                      </a:r>
                      <a:endParaRPr lang="fr-FR" b="0" dirty="0">
                        <a:solidFill>
                          <a:srgbClr val="0024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DARMENCY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Représentante des Gouverneurs 2017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</a:t>
                      </a:r>
                      <a:r>
                        <a:rPr lang="mr-IN" sz="1400" baseline="0" dirty="0">
                          <a:solidFill>
                            <a:srgbClr val="00246C"/>
                          </a:solidFill>
                        </a:rPr>
                        <a:t>–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2018 </a:t>
                      </a:r>
                      <a:endParaRPr lang="fr-FR" sz="1400" dirty="0">
                        <a:solidFill>
                          <a:srgbClr val="0024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Marie</a:t>
                      </a:r>
                      <a:r>
                        <a:rPr lang="fr-FR" b="0" baseline="0" dirty="0">
                          <a:solidFill>
                            <a:srgbClr val="00246C"/>
                          </a:solidFill>
                        </a:rPr>
                        <a:t> Claude</a:t>
                      </a:r>
                      <a:endParaRPr lang="fr-FR" b="0" dirty="0">
                        <a:solidFill>
                          <a:srgbClr val="0024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DIOMARD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Représentante des Gouverneurs 2018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</a:t>
                      </a:r>
                      <a:r>
                        <a:rPr lang="mr-IN" sz="1400" baseline="0" dirty="0">
                          <a:solidFill>
                            <a:srgbClr val="00246C"/>
                          </a:solidFill>
                        </a:rPr>
                        <a:t>–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2019 </a:t>
                      </a:r>
                      <a:endParaRPr lang="fr-FR" sz="1400" dirty="0">
                        <a:solidFill>
                          <a:srgbClr val="0024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Cordula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HILDEBRANDT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Représentant des Gouverneurs 2018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</a:t>
                      </a:r>
                      <a:r>
                        <a:rPr lang="mr-IN" sz="1400" baseline="0" dirty="0">
                          <a:solidFill>
                            <a:srgbClr val="00246C"/>
                          </a:solidFill>
                        </a:rPr>
                        <a:t>–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2019 </a:t>
                      </a:r>
                      <a:endParaRPr lang="fr-FR" sz="1400" dirty="0">
                        <a:solidFill>
                          <a:srgbClr val="0024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Philippe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CACAUX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Représentante des Gouverneurs 2019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</a:t>
                      </a:r>
                      <a:r>
                        <a:rPr lang="mr-IN" sz="1400" baseline="0" dirty="0">
                          <a:solidFill>
                            <a:srgbClr val="00246C"/>
                          </a:solidFill>
                        </a:rPr>
                        <a:t>–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2020  </a:t>
                      </a:r>
                      <a:endParaRPr lang="fr-FR" sz="1400" dirty="0">
                        <a:solidFill>
                          <a:srgbClr val="0024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Marie</a:t>
                      </a:r>
                      <a:r>
                        <a:rPr lang="fr-FR" b="0" baseline="0" dirty="0">
                          <a:solidFill>
                            <a:srgbClr val="00246C"/>
                          </a:solidFill>
                        </a:rPr>
                        <a:t> Renée</a:t>
                      </a:r>
                      <a:endParaRPr lang="fr-FR" b="0" dirty="0">
                        <a:solidFill>
                          <a:srgbClr val="0024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KERVELLA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Représentant des Gouverneurs 2019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</a:t>
                      </a:r>
                      <a:r>
                        <a:rPr lang="mr-IN" sz="1400" baseline="0" dirty="0">
                          <a:solidFill>
                            <a:srgbClr val="00246C"/>
                          </a:solidFill>
                        </a:rPr>
                        <a:t>–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2020 </a:t>
                      </a:r>
                      <a:endParaRPr lang="fr-FR" sz="1400" dirty="0">
                        <a:solidFill>
                          <a:srgbClr val="0024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Francis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JACOB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Représentante des DYEC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Chantal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DEILGAT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Représentante des DYEC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Marie Thérèse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LODIEL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Représentant</a:t>
                      </a:r>
                      <a:r>
                        <a:rPr lang="fr-FR" sz="1400" baseline="0" dirty="0">
                          <a:solidFill>
                            <a:srgbClr val="00246C"/>
                          </a:solidFill>
                        </a:rPr>
                        <a:t> des DNGC</a:t>
                      </a:r>
                      <a:endParaRPr lang="fr-FR" sz="1400" dirty="0">
                        <a:solidFill>
                          <a:srgbClr val="0024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Jean Pierre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BONNARGENT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760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46C"/>
                          </a:solidFill>
                        </a:rPr>
                        <a:t>Représentant des DNGC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Bernard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rgbClr val="00246C"/>
                          </a:solidFill>
                        </a:rPr>
                        <a:t>PICHON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auto">
          <a:xfrm>
            <a:off x="1524000" y="167641"/>
            <a:ext cx="9144000" cy="576263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6" dir="5400000" algn="ctr" rotWithShape="0">
              <a:schemeClr val="bg2">
                <a:alpha val="25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Conseil d’administration (2018 </a:t>
            </a:r>
            <a:r>
              <a:rPr lang="mr-IN" sz="28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2019) du CRJ</a:t>
            </a:r>
          </a:p>
        </p:txBody>
      </p:sp>
    </p:spTree>
    <p:extLst>
      <p:ext uri="{BB962C8B-B14F-4D97-AF65-F5344CB8AC3E}">
        <p14:creationId xmlns:p14="http://schemas.microsoft.com/office/powerpoint/2010/main" val="7978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AG CRJ LYON octobre 2018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CF93F4E3-043A-45AF-BD93-F2C8482EDDBF}"/>
              </a:ext>
            </a:extLst>
          </p:cNvPr>
          <p:cNvSpPr txBox="1"/>
          <p:nvPr/>
        </p:nvSpPr>
        <p:spPr>
          <a:xfrm>
            <a:off x="1477691" y="1252476"/>
            <a:ext cx="90644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800" b="1" dirty="0">
                <a:solidFill>
                  <a:srgbClr val="0070C0"/>
                </a:solidFill>
              </a:rPr>
              <a:t>La France se place dans le top 3 des échanges</a:t>
            </a:r>
          </a:p>
          <a:p>
            <a:pPr algn="ctr">
              <a:spcAft>
                <a:spcPts val="1200"/>
              </a:spcAft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b="1" dirty="0">
                <a:solidFill>
                  <a:srgbClr val="0070C0"/>
                </a:solidFill>
              </a:rPr>
              <a:t>changes longs </a:t>
            </a:r>
            <a:r>
              <a:rPr lang="fr-FR" b="1" i="1" dirty="0">
                <a:solidFill>
                  <a:srgbClr val="0070C0"/>
                </a:solidFill>
              </a:rPr>
              <a:t>(Long Term Exchange Program)</a:t>
            </a:r>
          </a:p>
          <a:p>
            <a:pPr>
              <a:spcAft>
                <a:spcPts val="1200"/>
              </a:spcAft>
            </a:pPr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b="1" dirty="0">
                <a:solidFill>
                  <a:srgbClr val="0070C0"/>
                </a:solidFill>
              </a:rPr>
              <a:t>570</a:t>
            </a:r>
            <a:r>
              <a:rPr lang="fr-FR" dirty="0">
                <a:solidFill>
                  <a:srgbClr val="0070C0"/>
                </a:solidFill>
              </a:rPr>
              <a:t> 	Outbounds Echanges longs ( Long Term Exchange Program)</a:t>
            </a:r>
          </a:p>
          <a:p>
            <a:pPr>
              <a:spcAft>
                <a:spcPts val="1200"/>
              </a:spcAft>
            </a:pPr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b="1" dirty="0">
                <a:solidFill>
                  <a:srgbClr val="0070C0"/>
                </a:solidFill>
              </a:rPr>
              <a:t>564</a:t>
            </a:r>
            <a:r>
              <a:rPr lang="fr-FR" dirty="0">
                <a:solidFill>
                  <a:srgbClr val="0070C0"/>
                </a:solidFill>
              </a:rPr>
              <a:t> 	Inbounds Echanges longs ( Long Term Exchange Program)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Échanges courts (Short Term Exchange Program)</a:t>
            </a:r>
            <a:endParaRPr lang="fr-FR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b="1" dirty="0">
                <a:solidFill>
                  <a:srgbClr val="0070C0"/>
                </a:solidFill>
              </a:rPr>
              <a:t>201</a:t>
            </a:r>
            <a:r>
              <a:rPr lang="fr-FR" dirty="0">
                <a:solidFill>
                  <a:srgbClr val="0070C0"/>
                </a:solidFill>
              </a:rPr>
              <a:t> 	Echanges Familiaux</a:t>
            </a:r>
          </a:p>
          <a:p>
            <a:pPr>
              <a:spcAft>
                <a:spcPts val="1200"/>
              </a:spcAft>
            </a:pPr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b="1" dirty="0">
                <a:solidFill>
                  <a:srgbClr val="0070C0"/>
                </a:solidFill>
              </a:rPr>
              <a:t>65</a:t>
            </a:r>
            <a:r>
              <a:rPr lang="fr-FR" dirty="0">
                <a:solidFill>
                  <a:srgbClr val="0070C0"/>
                </a:solidFill>
              </a:rPr>
              <a:t> 	Outbounds en Camps internationaux</a:t>
            </a:r>
          </a:p>
          <a:p>
            <a:pPr>
              <a:spcAft>
                <a:spcPts val="1200"/>
              </a:spcAft>
            </a:pPr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b="1" dirty="0">
                <a:solidFill>
                  <a:srgbClr val="0070C0"/>
                </a:solidFill>
              </a:rPr>
              <a:t>23</a:t>
            </a:r>
            <a:r>
              <a:rPr lang="fr-FR" dirty="0">
                <a:solidFill>
                  <a:srgbClr val="0070C0"/>
                </a:solidFill>
              </a:rPr>
              <a:t> 	Inbounds en 2 Camps internationaux organisés en France</a:t>
            </a:r>
          </a:p>
          <a:p>
            <a:pPr algn="ctr"/>
            <a:r>
              <a:rPr lang="fr-FR" sz="2200" b="1" dirty="0">
                <a:solidFill>
                  <a:srgbClr val="0070C0"/>
                </a:solidFill>
              </a:rPr>
              <a:t>La France échange avec 40 pays, 187 districts et </a:t>
            </a:r>
            <a:r>
              <a:rPr lang="fr-FR" sz="2200" b="1" dirty="0" err="1">
                <a:solidFill>
                  <a:srgbClr val="0070C0"/>
                </a:solidFill>
              </a:rPr>
              <a:t>multidistricts</a:t>
            </a:r>
            <a:r>
              <a:rPr lang="fr-FR" b="1" dirty="0">
                <a:solidFill>
                  <a:srgbClr val="0070C0"/>
                </a:solidFill>
              </a:rPr>
              <a:t>,</a:t>
            </a: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Pour 1624 bénéficiaires en 2018-2019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>
                <a:solidFill>
                  <a:srgbClr val="FFFFFF"/>
                </a:solidFill>
              </a:rPr>
              <a:t>La reconnaissance de l’EEMA  pour les échanges longs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59A79FF-A33F-44DD-A332-8EC5EA9E4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6511" y="-423311"/>
            <a:ext cx="5858979" cy="868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9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CFDBCB3-2C83-4EF6-9844-F4D7CE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6470" y="-225370"/>
            <a:ext cx="5899060" cy="83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rgbClr val="FFFFFF"/>
                </a:solidFill>
              </a:rPr>
              <a:t>La reconnaissance de l’EEMA  pour les échanges longs et courts</a:t>
            </a:r>
          </a:p>
        </p:txBody>
      </p:sp>
    </p:spTree>
    <p:extLst>
      <p:ext uri="{BB962C8B-B14F-4D97-AF65-F5344CB8AC3E}">
        <p14:creationId xmlns:p14="http://schemas.microsoft.com/office/powerpoint/2010/main" val="17501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165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Le programme échanges dans le monde. Le poids de la France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77966"/>
              </p:ext>
            </p:extLst>
          </p:nvPr>
        </p:nvGraphicFramePr>
        <p:xfrm>
          <a:off x="2514600" y="765526"/>
          <a:ext cx="6553200" cy="1691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38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rgbClr val="00246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Echanges</a:t>
                      </a:r>
                      <a:r>
                        <a:rPr lang="fr-FR" sz="1600" b="0" baseline="0" dirty="0">
                          <a:solidFill>
                            <a:srgbClr val="00246C"/>
                          </a:solidFill>
                        </a:rPr>
                        <a:t> longs</a:t>
                      </a:r>
                      <a:endParaRPr lang="fr-FR" sz="1600" b="0" dirty="0">
                        <a:solidFill>
                          <a:srgbClr val="00246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Echanges courts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Monde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5986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2601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8587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1134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490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1423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Poids de la France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rgbClr val="00246C"/>
                          </a:solidFill>
                        </a:rPr>
                        <a:t>17%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164" y="2518126"/>
            <a:ext cx="5762072" cy="34699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3601BE-F72A-4406-A2BE-D074489FF325}"/>
              </a:ext>
            </a:extLst>
          </p:cNvPr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7D323CF-983C-4580-82D0-D3EBD7CAC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0FD66295-C9D6-4CA5-9298-184FA640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40883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C2957C3-ADAA-45AF-9060-23D8C0409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56" y="1334328"/>
            <a:ext cx="8970045" cy="4304472"/>
          </a:xfrm>
          <a:prstGeom prst="rect">
            <a:avLst/>
          </a:prstGeom>
        </p:spPr>
      </p:pic>
      <p:sp>
        <p:nvSpPr>
          <p:cNvPr id="3" name="Bulle narrative : rectangle 3">
            <a:extLst>
              <a:ext uri="{FF2B5EF4-FFF2-40B4-BE49-F238E27FC236}">
                <a16:creationId xmlns="" xmlns:a16="http://schemas.microsoft.com/office/drawing/2014/main" id="{585DADC9-2B7B-4420-A50A-D8C9E90B51B8}"/>
              </a:ext>
            </a:extLst>
          </p:cNvPr>
          <p:cNvSpPr/>
          <p:nvPr/>
        </p:nvSpPr>
        <p:spPr>
          <a:xfrm>
            <a:off x="5995149" y="1517053"/>
            <a:ext cx="1000125" cy="615338"/>
          </a:xfrm>
          <a:prstGeom prst="wedgeRectCallout">
            <a:avLst>
              <a:gd name="adj1" fmla="val -64086"/>
              <a:gd name="adj2" fmla="val 658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30 Inbounds 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29 outbounds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12 pays</a:t>
            </a:r>
          </a:p>
        </p:txBody>
      </p:sp>
      <p:sp>
        <p:nvSpPr>
          <p:cNvPr id="4" name="Bulle narrative : rectangle 4">
            <a:extLst>
              <a:ext uri="{FF2B5EF4-FFF2-40B4-BE49-F238E27FC236}">
                <a16:creationId xmlns="" xmlns:a16="http://schemas.microsoft.com/office/drawing/2014/main" id="{50679548-8DFA-450B-89EC-C9D9BB731DAD}"/>
              </a:ext>
            </a:extLst>
          </p:cNvPr>
          <p:cNvSpPr/>
          <p:nvPr/>
        </p:nvSpPr>
        <p:spPr>
          <a:xfrm>
            <a:off x="5853418" y="3612846"/>
            <a:ext cx="1084169" cy="510297"/>
          </a:xfrm>
          <a:prstGeom prst="wedgeRectCallout">
            <a:avLst>
              <a:gd name="adj1" fmla="val -32511"/>
              <a:gd name="adj2" fmla="val 1121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3 + 0 Inbounds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2 outbounds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2 pays</a:t>
            </a:r>
          </a:p>
        </p:txBody>
      </p:sp>
      <p:sp>
        <p:nvSpPr>
          <p:cNvPr id="5" name="Bulle narrative : rectangle 7">
            <a:extLst>
              <a:ext uri="{FF2B5EF4-FFF2-40B4-BE49-F238E27FC236}">
                <a16:creationId xmlns="" xmlns:a16="http://schemas.microsoft.com/office/drawing/2014/main" id="{EEDCC62F-4D54-44EB-8623-7B1EE32417E4}"/>
              </a:ext>
            </a:extLst>
          </p:cNvPr>
          <p:cNvSpPr/>
          <p:nvPr/>
        </p:nvSpPr>
        <p:spPr>
          <a:xfrm>
            <a:off x="8709774" y="2483604"/>
            <a:ext cx="1361515" cy="589529"/>
          </a:xfrm>
          <a:prstGeom prst="wedgeRectCallout">
            <a:avLst>
              <a:gd name="adj1" fmla="val -69743"/>
              <a:gd name="adj2" fmla="val 557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1 + 129  Inbounds 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145 outbounds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7 pays</a:t>
            </a:r>
          </a:p>
        </p:txBody>
      </p:sp>
      <p:sp>
        <p:nvSpPr>
          <p:cNvPr id="6" name="Bulle narrative : rectangle 8">
            <a:extLst>
              <a:ext uri="{FF2B5EF4-FFF2-40B4-BE49-F238E27FC236}">
                <a16:creationId xmlns="" xmlns:a16="http://schemas.microsoft.com/office/drawing/2014/main" id="{CB543E85-63D4-4A12-8598-3643E559EA32}"/>
              </a:ext>
            </a:extLst>
          </p:cNvPr>
          <p:cNvSpPr/>
          <p:nvPr/>
        </p:nvSpPr>
        <p:spPr>
          <a:xfrm>
            <a:off x="6995273" y="4373161"/>
            <a:ext cx="1109382" cy="589529"/>
          </a:xfrm>
          <a:prstGeom prst="wedgeRectCallout">
            <a:avLst>
              <a:gd name="adj1" fmla="val 144016"/>
              <a:gd name="adj2" fmla="val 287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28 + 2 Inbounds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26 outbounds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2 pays</a:t>
            </a:r>
          </a:p>
        </p:txBody>
      </p:sp>
      <p:sp>
        <p:nvSpPr>
          <p:cNvPr id="7" name="Bulle narrative : rectangle 12">
            <a:extLst>
              <a:ext uri="{FF2B5EF4-FFF2-40B4-BE49-F238E27FC236}">
                <a16:creationId xmlns="" xmlns:a16="http://schemas.microsoft.com/office/drawing/2014/main" id="{3AC4A617-C1CB-400C-98C4-CE4DC13A7AFB}"/>
              </a:ext>
            </a:extLst>
          </p:cNvPr>
          <p:cNvSpPr/>
          <p:nvPr/>
        </p:nvSpPr>
        <p:spPr>
          <a:xfrm>
            <a:off x="2527196" y="1808810"/>
            <a:ext cx="1126191" cy="534784"/>
          </a:xfrm>
          <a:prstGeom prst="wedgeRectCallout">
            <a:avLst>
              <a:gd name="adj1" fmla="val -11125"/>
              <a:gd name="adj2" fmla="val 1040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160 Inbounds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166 outbounds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3 pays</a:t>
            </a:r>
          </a:p>
        </p:txBody>
      </p:sp>
      <p:sp>
        <p:nvSpPr>
          <p:cNvPr id="8" name="Bulle narrative : rectangle 13">
            <a:extLst>
              <a:ext uri="{FF2B5EF4-FFF2-40B4-BE49-F238E27FC236}">
                <a16:creationId xmlns="" xmlns:a16="http://schemas.microsoft.com/office/drawing/2014/main" id="{6E6D0E2E-FF06-4396-AD81-D702DA7C06F6}"/>
              </a:ext>
            </a:extLst>
          </p:cNvPr>
          <p:cNvSpPr/>
          <p:nvPr/>
        </p:nvSpPr>
        <p:spPr>
          <a:xfrm>
            <a:off x="3470608" y="3577313"/>
            <a:ext cx="1403537" cy="534784"/>
          </a:xfrm>
          <a:prstGeom prst="wedgeRectCallout">
            <a:avLst>
              <a:gd name="adj1" fmla="val -7378"/>
              <a:gd name="adj2" fmla="val 1258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18 + 194  Inbounds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201 outbounds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9 pays</a:t>
            </a:r>
          </a:p>
        </p:txBody>
      </p:sp>
      <p:sp>
        <p:nvSpPr>
          <p:cNvPr id="9" name="Organigramme : Alternative 10">
            <a:extLst>
              <a:ext uri="{FF2B5EF4-FFF2-40B4-BE49-F238E27FC236}">
                <a16:creationId xmlns="" xmlns:a16="http://schemas.microsoft.com/office/drawing/2014/main" id="{854E02DA-2215-46EE-A0D3-D686AB5391A0}"/>
              </a:ext>
            </a:extLst>
          </p:cNvPr>
          <p:cNvSpPr/>
          <p:nvPr/>
        </p:nvSpPr>
        <p:spPr>
          <a:xfrm>
            <a:off x="3733800" y="160192"/>
            <a:ext cx="4114800" cy="982808"/>
          </a:xfrm>
          <a:prstGeom prst="flowChartAlternateProcess">
            <a:avLst/>
          </a:prstGeom>
          <a:gradFill>
            <a:gsLst>
              <a:gs pos="0">
                <a:schemeClr val="accent1"/>
              </a:gs>
              <a:gs pos="0">
                <a:srgbClr val="0070C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>
                <a:solidFill>
                  <a:schemeClr val="bg1"/>
                </a:solidFill>
              </a:rPr>
              <a:t>LTEP 2018-2019</a:t>
            </a:r>
          </a:p>
          <a:p>
            <a:pPr algn="ctr" defTabSz="685800">
              <a:defRPr/>
            </a:pPr>
            <a:r>
              <a:rPr lang="fr-FR" sz="1200" b="1" dirty="0">
                <a:solidFill>
                  <a:schemeClr val="bg1"/>
                </a:solidFill>
              </a:rPr>
              <a:t>564 in / 570 out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35 pays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187 districts &amp; multidistricts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B0E843E-55F9-41D2-9306-60C5CBA72BC2}"/>
              </a:ext>
            </a:extLst>
          </p:cNvPr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D57FFA44-11E8-449B-A68B-7961FE48F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sp>
        <p:nvSpPr>
          <p:cNvPr id="12" name="Espace réservé du pied de page 8">
            <a:extLst>
              <a:ext uri="{FF2B5EF4-FFF2-40B4-BE49-F238E27FC236}">
                <a16:creationId xmlns="" xmlns:a16="http://schemas.microsoft.com/office/drawing/2014/main" id="{B5D08312-D522-4E93-A842-DBB9B82A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31189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9694568-6EFF-46AA-BF31-E39206A1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42" y="1295400"/>
            <a:ext cx="9209959" cy="4419600"/>
          </a:xfrm>
          <a:prstGeom prst="rect">
            <a:avLst/>
          </a:prstGeom>
        </p:spPr>
      </p:pic>
      <p:sp>
        <p:nvSpPr>
          <p:cNvPr id="3" name="Bulle narrative : rectangle 6">
            <a:extLst>
              <a:ext uri="{FF2B5EF4-FFF2-40B4-BE49-F238E27FC236}">
                <a16:creationId xmlns="" xmlns:a16="http://schemas.microsoft.com/office/drawing/2014/main" id="{3AC4A617-C1CB-400C-98C4-CE4DC13A7AFB}"/>
              </a:ext>
            </a:extLst>
          </p:cNvPr>
          <p:cNvSpPr/>
          <p:nvPr/>
        </p:nvSpPr>
        <p:spPr>
          <a:xfrm>
            <a:off x="4230880" y="1642442"/>
            <a:ext cx="1126191" cy="1083365"/>
          </a:xfrm>
          <a:prstGeom prst="wedgeRectCallout">
            <a:avLst>
              <a:gd name="adj1" fmla="val 71834"/>
              <a:gd name="adj2" fmla="val -63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Allemagne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Espagne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Finlande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Royaume Uni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Norvège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Suède</a:t>
            </a:r>
          </a:p>
        </p:txBody>
      </p:sp>
      <p:sp>
        <p:nvSpPr>
          <p:cNvPr id="4" name="Bulle narrative : rectangle 7">
            <a:extLst>
              <a:ext uri="{FF2B5EF4-FFF2-40B4-BE49-F238E27FC236}">
                <a16:creationId xmlns="" xmlns:a16="http://schemas.microsoft.com/office/drawing/2014/main" id="{9BCB0FE0-98CB-455E-AAB7-422740DA5057}"/>
              </a:ext>
            </a:extLst>
          </p:cNvPr>
          <p:cNvSpPr/>
          <p:nvPr/>
        </p:nvSpPr>
        <p:spPr>
          <a:xfrm>
            <a:off x="6421101" y="1553978"/>
            <a:ext cx="1126191" cy="1083365"/>
          </a:xfrm>
          <a:prstGeom prst="wedgeRectCallout">
            <a:avLst>
              <a:gd name="adj1" fmla="val -84376"/>
              <a:gd name="adj2" fmla="val -17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Hongrie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Lituanie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Pologne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Russie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Turquie</a:t>
            </a:r>
          </a:p>
        </p:txBody>
      </p:sp>
      <p:sp>
        <p:nvSpPr>
          <p:cNvPr id="5" name="Bulle narrative : rectangle 8">
            <a:extLst>
              <a:ext uri="{FF2B5EF4-FFF2-40B4-BE49-F238E27FC236}">
                <a16:creationId xmlns="" xmlns:a16="http://schemas.microsoft.com/office/drawing/2014/main" id="{A9970FE2-18CB-4781-B8EF-85B0B3FA58C6}"/>
              </a:ext>
            </a:extLst>
          </p:cNvPr>
          <p:cNvSpPr/>
          <p:nvPr/>
        </p:nvSpPr>
        <p:spPr>
          <a:xfrm>
            <a:off x="5549715" y="3429002"/>
            <a:ext cx="1126191" cy="521693"/>
          </a:xfrm>
          <a:prstGeom prst="wedgeRectCallout">
            <a:avLst>
              <a:gd name="adj1" fmla="val -535"/>
              <a:gd name="adj2" fmla="val 1270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Afrique du Sud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Zimbabwe</a:t>
            </a:r>
          </a:p>
        </p:txBody>
      </p:sp>
      <p:sp>
        <p:nvSpPr>
          <p:cNvPr id="6" name="Bulle narrative : rectangle 9">
            <a:extLst>
              <a:ext uri="{FF2B5EF4-FFF2-40B4-BE49-F238E27FC236}">
                <a16:creationId xmlns="" xmlns:a16="http://schemas.microsoft.com/office/drawing/2014/main" id="{4F38A0A6-9344-48A0-8F2F-3F090A36CB76}"/>
              </a:ext>
            </a:extLst>
          </p:cNvPr>
          <p:cNvSpPr/>
          <p:nvPr/>
        </p:nvSpPr>
        <p:spPr>
          <a:xfrm>
            <a:off x="2051983" y="2115650"/>
            <a:ext cx="1126191" cy="521693"/>
          </a:xfrm>
          <a:prstGeom prst="wedgeRectCallout">
            <a:avLst>
              <a:gd name="adj1" fmla="val 70069"/>
              <a:gd name="adj2" fmla="val 10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Canada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USA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Mexique</a:t>
            </a:r>
          </a:p>
        </p:txBody>
      </p:sp>
      <p:sp>
        <p:nvSpPr>
          <p:cNvPr id="7" name="Bulle narrative : rectangle 10">
            <a:extLst>
              <a:ext uri="{FF2B5EF4-FFF2-40B4-BE49-F238E27FC236}">
                <a16:creationId xmlns="" xmlns:a16="http://schemas.microsoft.com/office/drawing/2014/main" id="{46C14779-17BD-4922-87F2-0EC2F43089FE}"/>
              </a:ext>
            </a:extLst>
          </p:cNvPr>
          <p:cNvSpPr/>
          <p:nvPr/>
        </p:nvSpPr>
        <p:spPr>
          <a:xfrm>
            <a:off x="1886887" y="3371487"/>
            <a:ext cx="1126191" cy="1523885"/>
          </a:xfrm>
          <a:prstGeom prst="wedgeRectCallout">
            <a:avLst>
              <a:gd name="adj1" fmla="val 145086"/>
              <a:gd name="adj2" fmla="val 80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Argentine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Bolivie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Brésil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Chili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Colombie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Equateur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Paraguay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Pérou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Venezuela</a:t>
            </a:r>
          </a:p>
        </p:txBody>
      </p:sp>
      <p:sp>
        <p:nvSpPr>
          <p:cNvPr id="8" name="Bulle narrative : rectangle 11">
            <a:extLst>
              <a:ext uri="{FF2B5EF4-FFF2-40B4-BE49-F238E27FC236}">
                <a16:creationId xmlns="" xmlns:a16="http://schemas.microsoft.com/office/drawing/2014/main" id="{D0258940-E2CC-441D-AA2D-F0319551DBCA}"/>
              </a:ext>
            </a:extLst>
          </p:cNvPr>
          <p:cNvSpPr/>
          <p:nvPr/>
        </p:nvSpPr>
        <p:spPr>
          <a:xfrm>
            <a:off x="9137675" y="2376496"/>
            <a:ext cx="1126191" cy="1083365"/>
          </a:xfrm>
          <a:prstGeom prst="wedgeRectCallout">
            <a:avLst>
              <a:gd name="adj1" fmla="val -81728"/>
              <a:gd name="adj2" fmla="val 37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Corée du Sud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Japon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Philippines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Taiwan</a:t>
            </a:r>
          </a:p>
          <a:p>
            <a:pPr algn="ctr"/>
            <a:r>
              <a:rPr lang="fr-FR" sz="1050" dirty="0" err="1">
                <a:solidFill>
                  <a:srgbClr val="00246C"/>
                </a:solidFill>
              </a:rPr>
              <a:t>Thailande</a:t>
            </a:r>
            <a:endParaRPr lang="fr-FR" sz="1050" dirty="0">
              <a:solidFill>
                <a:srgbClr val="00246C"/>
              </a:solidFill>
            </a:endParaRPr>
          </a:p>
        </p:txBody>
      </p:sp>
      <p:sp>
        <p:nvSpPr>
          <p:cNvPr id="9" name="Bulle narrative : rectangle 12">
            <a:extLst>
              <a:ext uri="{FF2B5EF4-FFF2-40B4-BE49-F238E27FC236}">
                <a16:creationId xmlns="" xmlns:a16="http://schemas.microsoft.com/office/drawing/2014/main" id="{BB2FE905-135F-436B-BE69-E82C0D9E0883}"/>
              </a:ext>
            </a:extLst>
          </p:cNvPr>
          <p:cNvSpPr/>
          <p:nvPr/>
        </p:nvSpPr>
        <p:spPr>
          <a:xfrm>
            <a:off x="6904683" y="3582421"/>
            <a:ext cx="1126191" cy="521693"/>
          </a:xfrm>
          <a:prstGeom prst="wedgeRectCallout">
            <a:avLst>
              <a:gd name="adj1" fmla="val 17116"/>
              <a:gd name="adj2" fmla="val -1110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Inde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Indonésie</a:t>
            </a:r>
          </a:p>
        </p:txBody>
      </p:sp>
      <p:sp>
        <p:nvSpPr>
          <p:cNvPr id="10" name="Bulle narrative : rectangle 13">
            <a:extLst>
              <a:ext uri="{FF2B5EF4-FFF2-40B4-BE49-F238E27FC236}">
                <a16:creationId xmlns="" xmlns:a16="http://schemas.microsoft.com/office/drawing/2014/main" id="{EF98DFF2-FB69-42B7-A1FC-A2813BB80FE7}"/>
              </a:ext>
            </a:extLst>
          </p:cNvPr>
          <p:cNvSpPr/>
          <p:nvPr/>
        </p:nvSpPr>
        <p:spPr>
          <a:xfrm>
            <a:off x="7366852" y="4634526"/>
            <a:ext cx="1126191" cy="521693"/>
          </a:xfrm>
          <a:prstGeom prst="wedgeRectCallout">
            <a:avLst>
              <a:gd name="adj1" fmla="val 91250"/>
              <a:gd name="adj2" fmla="val -1568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00246C"/>
                </a:solidFill>
              </a:rPr>
              <a:t>Australie</a:t>
            </a:r>
          </a:p>
          <a:p>
            <a:pPr algn="ctr"/>
            <a:r>
              <a:rPr lang="fr-FR" sz="1050" dirty="0">
                <a:solidFill>
                  <a:srgbClr val="00246C"/>
                </a:solidFill>
              </a:rPr>
              <a:t>Nouvelle-Zélande</a:t>
            </a:r>
          </a:p>
        </p:txBody>
      </p:sp>
      <p:sp>
        <p:nvSpPr>
          <p:cNvPr id="11" name="Organigramme : Alternative 14">
            <a:extLst>
              <a:ext uri="{FF2B5EF4-FFF2-40B4-BE49-F238E27FC236}">
                <a16:creationId xmlns="" xmlns:a16="http://schemas.microsoft.com/office/drawing/2014/main" id="{41AA9414-3FF3-4B50-92BC-55C890F4F300}"/>
              </a:ext>
            </a:extLst>
          </p:cNvPr>
          <p:cNvSpPr/>
          <p:nvPr/>
        </p:nvSpPr>
        <p:spPr>
          <a:xfrm>
            <a:off x="4953000" y="228600"/>
            <a:ext cx="2362200" cy="857250"/>
          </a:xfrm>
          <a:prstGeom prst="flowChartAlternateProcess">
            <a:avLst/>
          </a:prstGeom>
          <a:gradFill>
            <a:gsLst>
              <a:gs pos="0">
                <a:schemeClr val="accent1"/>
              </a:gs>
              <a:gs pos="0">
                <a:srgbClr val="0070C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>
                <a:solidFill>
                  <a:schemeClr val="bg1"/>
                </a:solidFill>
              </a:rPr>
              <a:t>LTEP 2018-2019</a:t>
            </a:r>
          </a:p>
          <a:p>
            <a:pPr algn="ctr" defTabSz="685800">
              <a:defRPr/>
            </a:pPr>
            <a:r>
              <a:rPr lang="fr-FR" sz="1200" b="1" dirty="0">
                <a:solidFill>
                  <a:schemeClr val="bg1"/>
                </a:solidFill>
              </a:rPr>
              <a:t>564 in / 570 out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35 pays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187 districts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2AB6D32-085F-4621-9055-48B8426208C5}"/>
              </a:ext>
            </a:extLst>
          </p:cNvPr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B11D0B88-1CCD-4B54-9200-2DA8EFFB3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sp>
        <p:nvSpPr>
          <p:cNvPr id="14" name="Espace réservé du pied de page 8">
            <a:extLst>
              <a:ext uri="{FF2B5EF4-FFF2-40B4-BE49-F238E27FC236}">
                <a16:creationId xmlns="" xmlns:a16="http://schemas.microsoft.com/office/drawing/2014/main" id="{03086CD3-781F-43E1-878A-98A36E09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22697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B030C08A-97C7-452D-8965-666032430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61720"/>
            <a:ext cx="8793166" cy="4781881"/>
          </a:xfrm>
          <a:prstGeom prst="rect">
            <a:avLst/>
          </a:prstGeom>
        </p:spPr>
      </p:pic>
      <p:sp>
        <p:nvSpPr>
          <p:cNvPr id="3" name="Bulle narrative : rectangle 4">
            <a:extLst>
              <a:ext uri="{FF2B5EF4-FFF2-40B4-BE49-F238E27FC236}">
                <a16:creationId xmlns="" xmlns:a16="http://schemas.microsoft.com/office/drawing/2014/main" id="{7F054A06-50D7-4360-BEE8-E3322D995DAA}"/>
              </a:ext>
            </a:extLst>
          </p:cNvPr>
          <p:cNvSpPr/>
          <p:nvPr/>
        </p:nvSpPr>
        <p:spPr>
          <a:xfrm>
            <a:off x="4164787" y="1408732"/>
            <a:ext cx="1374996" cy="1479800"/>
          </a:xfrm>
          <a:prstGeom prst="wedgeRectCallout">
            <a:avLst>
              <a:gd name="adj1" fmla="val 69692"/>
              <a:gd name="adj2" fmla="val 6741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0">
                <a:srgbClr val="00B050"/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Allemagne = 3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Autriche = 2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Danemark = 6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Finlande = 3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Royaume Uni = 1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Italie = 4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Norvège = 1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Pays-Bas = 2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Suisse = 3</a:t>
            </a:r>
          </a:p>
        </p:txBody>
      </p:sp>
      <p:sp>
        <p:nvSpPr>
          <p:cNvPr id="4" name="Bulle narrative : rectangle 6">
            <a:extLst>
              <a:ext uri="{FF2B5EF4-FFF2-40B4-BE49-F238E27FC236}">
                <a16:creationId xmlns="" xmlns:a16="http://schemas.microsoft.com/office/drawing/2014/main" id="{BA698D2B-A33F-412C-8922-A869502C887A}"/>
              </a:ext>
            </a:extLst>
          </p:cNvPr>
          <p:cNvSpPr/>
          <p:nvPr/>
        </p:nvSpPr>
        <p:spPr>
          <a:xfrm>
            <a:off x="2626780" y="2322886"/>
            <a:ext cx="1126191" cy="565646"/>
          </a:xfrm>
          <a:prstGeom prst="wedgeRectCallout">
            <a:avLst>
              <a:gd name="adj1" fmla="val 40063"/>
              <a:gd name="adj2" fmla="val -90167"/>
            </a:avLst>
          </a:prstGeom>
          <a:gradFill>
            <a:gsLst>
              <a:gs pos="0">
                <a:srgbClr val="00B050"/>
              </a:gs>
              <a:gs pos="0">
                <a:schemeClr val="accent1">
                  <a:satMod val="110000"/>
                  <a:lumMod val="100000"/>
                  <a:shade val="100000"/>
                </a:schemeClr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Canada = 1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Mexique = 1</a:t>
            </a:r>
          </a:p>
        </p:txBody>
      </p:sp>
      <p:sp>
        <p:nvSpPr>
          <p:cNvPr id="5" name="Bulle narrative : rectangle 7">
            <a:extLst>
              <a:ext uri="{FF2B5EF4-FFF2-40B4-BE49-F238E27FC236}">
                <a16:creationId xmlns="" xmlns:a16="http://schemas.microsoft.com/office/drawing/2014/main" id="{CFD1A0C5-17C1-4990-9913-1B4FF7AA2796}"/>
              </a:ext>
            </a:extLst>
          </p:cNvPr>
          <p:cNvSpPr/>
          <p:nvPr/>
        </p:nvSpPr>
        <p:spPr>
          <a:xfrm>
            <a:off x="2043747" y="4149514"/>
            <a:ext cx="1403537" cy="400361"/>
          </a:xfrm>
          <a:prstGeom prst="wedgeRectCallout">
            <a:avLst>
              <a:gd name="adj1" fmla="val 102372"/>
              <a:gd name="adj2" fmla="val 23595"/>
            </a:avLst>
          </a:prstGeom>
          <a:gradFill>
            <a:gsLst>
              <a:gs pos="1000">
                <a:srgbClr val="00B050"/>
              </a:gs>
              <a:gs pos="50000">
                <a:srgbClr val="00B050"/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Brésil = 3</a:t>
            </a:r>
          </a:p>
        </p:txBody>
      </p:sp>
      <p:sp>
        <p:nvSpPr>
          <p:cNvPr id="6" name="Bulle narrative : rectangle 8">
            <a:extLst>
              <a:ext uri="{FF2B5EF4-FFF2-40B4-BE49-F238E27FC236}">
                <a16:creationId xmlns="" xmlns:a16="http://schemas.microsoft.com/office/drawing/2014/main" id="{CA0D7C2B-7A7B-44E4-8182-75E263FB15B4}"/>
              </a:ext>
            </a:extLst>
          </p:cNvPr>
          <p:cNvSpPr/>
          <p:nvPr/>
        </p:nvSpPr>
        <p:spPr>
          <a:xfrm>
            <a:off x="8884465" y="2769461"/>
            <a:ext cx="1361515" cy="421136"/>
          </a:xfrm>
          <a:prstGeom prst="wedgeRectCallout">
            <a:avLst>
              <a:gd name="adj1" fmla="val -64899"/>
              <a:gd name="adj2" fmla="val 67823"/>
            </a:avLst>
          </a:prstGeom>
          <a:gradFill>
            <a:gsLst>
              <a:gs pos="0">
                <a:srgbClr val="00B050"/>
              </a:gs>
              <a:gs pos="51327">
                <a:srgbClr val="00B050"/>
              </a:gs>
              <a:gs pos="0">
                <a:srgbClr val="00B050"/>
              </a:gs>
              <a:gs pos="0">
                <a:srgbClr val="00B050"/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Inde = 1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Taiwan = 5</a:t>
            </a:r>
          </a:p>
        </p:txBody>
      </p:sp>
      <p:sp>
        <p:nvSpPr>
          <p:cNvPr id="7" name="Organigramme : Alternative 11">
            <a:extLst>
              <a:ext uri="{FF2B5EF4-FFF2-40B4-BE49-F238E27FC236}">
                <a16:creationId xmlns="" xmlns:a16="http://schemas.microsoft.com/office/drawing/2014/main" id="{5CC68C4D-2C76-4121-85A6-24B1C0EB9B34}"/>
              </a:ext>
            </a:extLst>
          </p:cNvPr>
          <p:cNvSpPr/>
          <p:nvPr/>
        </p:nvSpPr>
        <p:spPr>
          <a:xfrm>
            <a:off x="4648200" y="67826"/>
            <a:ext cx="2819400" cy="998975"/>
          </a:xfrm>
          <a:prstGeom prst="flowChartAlternateProcess">
            <a:avLst/>
          </a:prstGeom>
          <a:gradFill>
            <a:gsLst>
              <a:gs pos="0">
                <a:srgbClr val="00B050"/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>
                <a:solidFill>
                  <a:schemeClr val="bg1"/>
                </a:solidFill>
              </a:rPr>
              <a:t>STEP C&amp;T 2018-2019</a:t>
            </a:r>
          </a:p>
          <a:p>
            <a:pPr algn="ctr" defTabSz="685800">
              <a:defRPr/>
            </a:pPr>
            <a:r>
              <a:rPr lang="fr-FR" sz="1200" b="1" dirty="0">
                <a:solidFill>
                  <a:schemeClr val="bg1"/>
                </a:solidFill>
              </a:rPr>
              <a:t>65 out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 24 pays</a:t>
            </a:r>
          </a:p>
        </p:txBody>
      </p:sp>
      <p:sp>
        <p:nvSpPr>
          <p:cNvPr id="8" name="Bulle narrative : rectangle 13">
            <a:extLst>
              <a:ext uri="{FF2B5EF4-FFF2-40B4-BE49-F238E27FC236}">
                <a16:creationId xmlns="" xmlns:a16="http://schemas.microsoft.com/office/drawing/2014/main" id="{12EA56B3-4907-429F-9CDF-4CB14F6AE400}"/>
              </a:ext>
            </a:extLst>
          </p:cNvPr>
          <p:cNvSpPr/>
          <p:nvPr/>
        </p:nvSpPr>
        <p:spPr>
          <a:xfrm>
            <a:off x="6693551" y="3192902"/>
            <a:ext cx="1403537" cy="565646"/>
          </a:xfrm>
          <a:prstGeom prst="wedgeRectCallout">
            <a:avLst>
              <a:gd name="adj1" fmla="val -64512"/>
              <a:gd name="adj2" fmla="val -119255"/>
            </a:avLst>
          </a:prstGeom>
          <a:gradFill>
            <a:gsLst>
              <a:gs pos="0">
                <a:srgbClr val="00B050"/>
              </a:gs>
              <a:gs pos="50000">
                <a:srgbClr val="00B050"/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Egypte = 3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Israël = 1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Turquie = 10</a:t>
            </a:r>
          </a:p>
        </p:txBody>
      </p:sp>
      <p:sp>
        <p:nvSpPr>
          <p:cNvPr id="9" name="Bulle narrative : rectangle 14">
            <a:extLst>
              <a:ext uri="{FF2B5EF4-FFF2-40B4-BE49-F238E27FC236}">
                <a16:creationId xmlns="" xmlns:a16="http://schemas.microsoft.com/office/drawing/2014/main" id="{23D8A614-7B78-4FB9-8929-629C9D890EFF}"/>
              </a:ext>
            </a:extLst>
          </p:cNvPr>
          <p:cNvSpPr/>
          <p:nvPr/>
        </p:nvSpPr>
        <p:spPr>
          <a:xfrm>
            <a:off x="6652219" y="1322725"/>
            <a:ext cx="1374996" cy="1017374"/>
          </a:xfrm>
          <a:prstGeom prst="wedgeRectCallout">
            <a:avLst>
              <a:gd name="adj1" fmla="val -76868"/>
              <a:gd name="adj2" fmla="val 4044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0">
                <a:srgbClr val="00B050"/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Hongrie = 1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Lituanie = 1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Pologne = 3</a:t>
            </a:r>
          </a:p>
          <a:p>
            <a:pPr algn="ctr"/>
            <a:r>
              <a:rPr lang="fr-FR" sz="1050" dirty="0" err="1">
                <a:solidFill>
                  <a:schemeClr val="bg1"/>
                </a:solidFill>
              </a:rPr>
              <a:t>Rép</a:t>
            </a:r>
            <a:r>
              <a:rPr lang="fr-FR" sz="1050" dirty="0">
                <a:solidFill>
                  <a:schemeClr val="bg1"/>
                </a:solidFill>
              </a:rPr>
              <a:t>. Tchèque = 4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Roumanie = 5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Russie =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B4B75D6-439E-4A99-A9AB-D905FD971211}"/>
              </a:ext>
            </a:extLst>
          </p:cNvPr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D5C814E9-8431-481E-BBC7-16684D11D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sp>
        <p:nvSpPr>
          <p:cNvPr id="12" name="Espace réservé du pied de page 8">
            <a:extLst>
              <a:ext uri="{FF2B5EF4-FFF2-40B4-BE49-F238E27FC236}">
                <a16:creationId xmlns="" xmlns:a16="http://schemas.microsoft.com/office/drawing/2014/main" id="{93F2D699-2086-40F7-81B7-E12CED36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9684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B030C08A-97C7-452D-8965-666032430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34" y="1219200"/>
            <a:ext cx="8687467" cy="4724400"/>
          </a:xfrm>
          <a:prstGeom prst="rect">
            <a:avLst/>
          </a:prstGeom>
        </p:spPr>
      </p:pic>
      <p:sp>
        <p:nvSpPr>
          <p:cNvPr id="3" name="Bulle narrative : rectangle 4">
            <a:extLst>
              <a:ext uri="{FF2B5EF4-FFF2-40B4-BE49-F238E27FC236}">
                <a16:creationId xmlns="" xmlns:a16="http://schemas.microsoft.com/office/drawing/2014/main" id="{7F054A06-50D7-4360-BEE8-E3322D995DAA}"/>
              </a:ext>
            </a:extLst>
          </p:cNvPr>
          <p:cNvSpPr/>
          <p:nvPr/>
        </p:nvSpPr>
        <p:spPr>
          <a:xfrm>
            <a:off x="4044632" y="1442430"/>
            <a:ext cx="1343264" cy="1650206"/>
          </a:xfrm>
          <a:prstGeom prst="wedgeRectCallout">
            <a:avLst>
              <a:gd name="adj1" fmla="val 109881"/>
              <a:gd name="adj2" fmla="val -243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0">
                <a:srgbClr val="00B050"/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Découverte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Photographie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Musique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Chant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Aventure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Escalade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Voile &amp; voiliers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Ecologie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Trekking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Peinture</a:t>
            </a:r>
          </a:p>
        </p:txBody>
      </p:sp>
      <p:sp>
        <p:nvSpPr>
          <p:cNvPr id="4" name="Bulle narrative : rectangle 5">
            <a:extLst>
              <a:ext uri="{FF2B5EF4-FFF2-40B4-BE49-F238E27FC236}">
                <a16:creationId xmlns="" xmlns:a16="http://schemas.microsoft.com/office/drawing/2014/main" id="{CB400C30-CCAF-4F45-AD42-C510E5B99A27}"/>
              </a:ext>
            </a:extLst>
          </p:cNvPr>
          <p:cNvSpPr/>
          <p:nvPr/>
        </p:nvSpPr>
        <p:spPr>
          <a:xfrm>
            <a:off x="6527268" y="1194874"/>
            <a:ext cx="1084169" cy="1549148"/>
          </a:xfrm>
          <a:prstGeom prst="wedgeRectCallout">
            <a:avLst>
              <a:gd name="adj1" fmla="val -68812"/>
              <a:gd name="adj2" fmla="val 26920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Natation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Jeux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Tennis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Vol à voile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Histoire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Archerie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Folklore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Arts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Equitation</a:t>
            </a:r>
          </a:p>
        </p:txBody>
      </p:sp>
      <p:sp>
        <p:nvSpPr>
          <p:cNvPr id="5" name="Bulle narrative : rectangle 6">
            <a:extLst>
              <a:ext uri="{FF2B5EF4-FFF2-40B4-BE49-F238E27FC236}">
                <a16:creationId xmlns="" xmlns:a16="http://schemas.microsoft.com/office/drawing/2014/main" id="{BA698D2B-A33F-412C-8922-A869502C887A}"/>
              </a:ext>
            </a:extLst>
          </p:cNvPr>
          <p:cNvSpPr/>
          <p:nvPr/>
        </p:nvSpPr>
        <p:spPr>
          <a:xfrm>
            <a:off x="2626780" y="2322886"/>
            <a:ext cx="1126191" cy="421136"/>
          </a:xfrm>
          <a:prstGeom prst="wedgeRectCallout">
            <a:avLst>
              <a:gd name="adj1" fmla="val 40063"/>
              <a:gd name="adj2" fmla="val -90167"/>
            </a:avLst>
          </a:prstGeom>
          <a:gradFill>
            <a:gsLst>
              <a:gs pos="0">
                <a:srgbClr val="00B050"/>
              </a:gs>
              <a:gs pos="0">
                <a:schemeClr val="accent1">
                  <a:satMod val="110000"/>
                  <a:lumMod val="100000"/>
                  <a:shade val="100000"/>
                </a:schemeClr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Canoë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6" name="Bulle narrative : rectangle 7">
            <a:extLst>
              <a:ext uri="{FF2B5EF4-FFF2-40B4-BE49-F238E27FC236}">
                <a16:creationId xmlns="" xmlns:a16="http://schemas.microsoft.com/office/drawing/2014/main" id="{CFD1A0C5-17C1-4990-9913-1B4FF7AA2796}"/>
              </a:ext>
            </a:extLst>
          </p:cNvPr>
          <p:cNvSpPr/>
          <p:nvPr/>
        </p:nvSpPr>
        <p:spPr>
          <a:xfrm>
            <a:off x="3828609" y="4073759"/>
            <a:ext cx="1403537" cy="570275"/>
          </a:xfrm>
          <a:prstGeom prst="wedgeRectCallout">
            <a:avLst>
              <a:gd name="adj1" fmla="val -9635"/>
              <a:gd name="adj2" fmla="val 84552"/>
            </a:avLst>
          </a:prstGeom>
          <a:gradFill>
            <a:gsLst>
              <a:gs pos="0">
                <a:srgbClr val="00B050"/>
              </a:gs>
              <a:gs pos="50000">
                <a:srgbClr val="00B050"/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Tourisme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Sports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7" name="Bulle narrative : rectangle 8">
            <a:extLst>
              <a:ext uri="{FF2B5EF4-FFF2-40B4-BE49-F238E27FC236}">
                <a16:creationId xmlns="" xmlns:a16="http://schemas.microsoft.com/office/drawing/2014/main" id="{CA0D7C2B-7A7B-44E4-8182-75E263FB15B4}"/>
              </a:ext>
            </a:extLst>
          </p:cNvPr>
          <p:cNvSpPr/>
          <p:nvPr/>
        </p:nvSpPr>
        <p:spPr>
          <a:xfrm>
            <a:off x="8182096" y="2988869"/>
            <a:ext cx="1361515" cy="567812"/>
          </a:xfrm>
          <a:prstGeom prst="wedgeRectCallout">
            <a:avLst>
              <a:gd name="adj1" fmla="val -30802"/>
              <a:gd name="adj2" fmla="val -79990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1327">
                <a:srgbClr val="00B050"/>
              </a:gs>
              <a:gs pos="0">
                <a:srgbClr val="00B050"/>
              </a:gs>
              <a:gs pos="0">
                <a:srgbClr val="00B050"/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VTT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Découverte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8" name="Bulle narrative : rectangle 9">
            <a:extLst>
              <a:ext uri="{FF2B5EF4-FFF2-40B4-BE49-F238E27FC236}">
                <a16:creationId xmlns="" xmlns:a16="http://schemas.microsoft.com/office/drawing/2014/main" id="{4D9A130E-CB08-474C-B0AF-DF25032D5961}"/>
              </a:ext>
            </a:extLst>
          </p:cNvPr>
          <p:cNvSpPr/>
          <p:nvPr/>
        </p:nvSpPr>
        <p:spPr>
          <a:xfrm>
            <a:off x="6684849" y="2840795"/>
            <a:ext cx="1109382" cy="295583"/>
          </a:xfrm>
          <a:prstGeom prst="wedgeRectCallout">
            <a:avLst>
              <a:gd name="adj1" fmla="val -64740"/>
              <a:gd name="adj2" fmla="val -8212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Archéologie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Aventure</a:t>
            </a:r>
          </a:p>
        </p:txBody>
      </p:sp>
      <p:sp>
        <p:nvSpPr>
          <p:cNvPr id="9" name="Organigramme : Alternative 11">
            <a:extLst>
              <a:ext uri="{FF2B5EF4-FFF2-40B4-BE49-F238E27FC236}">
                <a16:creationId xmlns="" xmlns:a16="http://schemas.microsoft.com/office/drawing/2014/main" id="{5CC68C4D-2C76-4121-85A6-24B1C0EB9B34}"/>
              </a:ext>
            </a:extLst>
          </p:cNvPr>
          <p:cNvSpPr/>
          <p:nvPr/>
        </p:nvSpPr>
        <p:spPr>
          <a:xfrm>
            <a:off x="4572000" y="144026"/>
            <a:ext cx="2010756" cy="998975"/>
          </a:xfrm>
          <a:prstGeom prst="flowChartAlternateProcess">
            <a:avLst/>
          </a:prstGeom>
          <a:gradFill>
            <a:gsLst>
              <a:gs pos="0">
                <a:srgbClr val="00B050"/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>
                <a:solidFill>
                  <a:schemeClr val="bg1"/>
                </a:solidFill>
              </a:rPr>
              <a:t>STEP Camps &amp; Tours  2018-2019</a:t>
            </a:r>
          </a:p>
          <a:p>
            <a:pPr algn="ctr" defTabSz="685800">
              <a:defRPr/>
            </a:pPr>
            <a:r>
              <a:rPr lang="fr-FR" sz="1200" b="1" dirty="0">
                <a:solidFill>
                  <a:schemeClr val="bg1"/>
                </a:solidFill>
              </a:rPr>
              <a:t>65 out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24 pays</a:t>
            </a:r>
          </a:p>
        </p:txBody>
      </p:sp>
      <p:sp>
        <p:nvSpPr>
          <p:cNvPr id="10" name="Bulle narrative : rectangle 14">
            <a:extLst>
              <a:ext uri="{FF2B5EF4-FFF2-40B4-BE49-F238E27FC236}">
                <a16:creationId xmlns="" xmlns:a16="http://schemas.microsoft.com/office/drawing/2014/main" id="{275154A3-BE27-4711-A60F-2306BE48DAA3}"/>
              </a:ext>
            </a:extLst>
          </p:cNvPr>
          <p:cNvSpPr/>
          <p:nvPr/>
        </p:nvSpPr>
        <p:spPr>
          <a:xfrm>
            <a:off x="3606882" y="3261099"/>
            <a:ext cx="1109382" cy="295583"/>
          </a:xfrm>
          <a:prstGeom prst="wedgeRectCallout">
            <a:avLst>
              <a:gd name="adj1" fmla="val -64740"/>
              <a:gd name="adj2" fmla="val -8212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bg1"/>
                </a:solidFill>
              </a:rPr>
              <a:t>Archéologie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C9670E-5739-4FD7-8691-3794666786E7}"/>
              </a:ext>
            </a:extLst>
          </p:cNvPr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EB729E7F-F54F-4BE6-BA40-A0A7B2700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6D7871F6-443B-4584-9153-BE8C4737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412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-4403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PROGRAMME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AutoShape 9" descr="Résultat de recherche d'images pour &quot;symbole stat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55" name="AutoShape 11" descr="Résultat de recherche d'images pour &quot;symbole stat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AE08554-8952-4B01-8943-3A9A0E30F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79" y="1650719"/>
            <a:ext cx="5200999" cy="3556562"/>
          </a:xfrm>
          <a:prstGeom prst="rect">
            <a:avLst/>
          </a:prstGeom>
        </p:spPr>
      </p:pic>
      <p:sp>
        <p:nvSpPr>
          <p:cNvPr id="27" name="Espace réservé du pied de page 8">
            <a:extLst>
              <a:ext uri="{FF2B5EF4-FFF2-40B4-BE49-F238E27FC236}">
                <a16:creationId xmlns="" xmlns:a16="http://schemas.microsoft.com/office/drawing/2014/main" id="{A4920F9A-895A-40D4-A660-5750D24F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34007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B030C08A-97C7-452D-8965-666032430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14" y="1143000"/>
            <a:ext cx="8827587" cy="4800600"/>
          </a:xfrm>
          <a:prstGeom prst="rect">
            <a:avLst/>
          </a:prstGeom>
        </p:spPr>
      </p:pic>
      <p:sp>
        <p:nvSpPr>
          <p:cNvPr id="3" name="Bulle narrative : rectangle 4">
            <a:extLst>
              <a:ext uri="{FF2B5EF4-FFF2-40B4-BE49-F238E27FC236}">
                <a16:creationId xmlns="" xmlns:a16="http://schemas.microsoft.com/office/drawing/2014/main" id="{7F054A06-50D7-4360-BEE8-E3322D995DAA}"/>
              </a:ext>
            </a:extLst>
          </p:cNvPr>
          <p:cNvSpPr/>
          <p:nvPr/>
        </p:nvSpPr>
        <p:spPr>
          <a:xfrm>
            <a:off x="2798853" y="1237613"/>
            <a:ext cx="1485803" cy="2944718"/>
          </a:xfrm>
          <a:prstGeom prst="wedgeRectCallout">
            <a:avLst>
              <a:gd name="adj1" fmla="val 186070"/>
              <a:gd name="adj2" fmla="val -15619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0">
                <a:srgbClr val="00B050"/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FFFFFF"/>
                </a:solidFill>
              </a:rPr>
              <a:t>Belgique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Croatie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Danemark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Espagne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Inde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Italie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Lituanie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Pologne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Portugal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République Tchèque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Roumanie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Russie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Slovaquie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Taiwan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Turquie</a:t>
            </a:r>
          </a:p>
        </p:txBody>
      </p:sp>
      <p:sp>
        <p:nvSpPr>
          <p:cNvPr id="4" name="Organigramme : Alternative 11">
            <a:extLst>
              <a:ext uri="{FF2B5EF4-FFF2-40B4-BE49-F238E27FC236}">
                <a16:creationId xmlns="" xmlns:a16="http://schemas.microsoft.com/office/drawing/2014/main" id="{5CC68C4D-2C76-4121-85A6-24B1C0EB9B34}"/>
              </a:ext>
            </a:extLst>
          </p:cNvPr>
          <p:cNvSpPr/>
          <p:nvPr/>
        </p:nvSpPr>
        <p:spPr>
          <a:xfrm>
            <a:off x="4648200" y="67826"/>
            <a:ext cx="2667000" cy="998975"/>
          </a:xfrm>
          <a:prstGeom prst="flowChartAlternateProcess">
            <a:avLst/>
          </a:prstGeom>
          <a:gradFill>
            <a:gsLst>
              <a:gs pos="0">
                <a:srgbClr val="00B050"/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>
                <a:solidFill>
                  <a:srgbClr val="FFFFFF"/>
                </a:solidFill>
              </a:rPr>
              <a:t>STEP C&amp;T 2018-2019</a:t>
            </a:r>
          </a:p>
          <a:p>
            <a:pPr algn="ctr" defTabSz="685800">
              <a:defRPr/>
            </a:pPr>
            <a:r>
              <a:rPr lang="fr-FR" sz="1200" b="1" dirty="0">
                <a:solidFill>
                  <a:srgbClr val="FFFFFF"/>
                </a:solidFill>
              </a:rPr>
              <a:t>23 Inbounds</a:t>
            </a:r>
          </a:p>
          <a:p>
            <a:pPr algn="ctr"/>
            <a:r>
              <a:rPr lang="fr-FR" sz="1200" b="1" dirty="0">
                <a:solidFill>
                  <a:srgbClr val="FFFFFF"/>
                </a:solidFill>
              </a:rPr>
              <a:t> 16 pays</a:t>
            </a:r>
          </a:p>
        </p:txBody>
      </p:sp>
      <p:sp>
        <p:nvSpPr>
          <p:cNvPr id="5" name="Bulle narrative : rectangle 14">
            <a:extLst>
              <a:ext uri="{FF2B5EF4-FFF2-40B4-BE49-F238E27FC236}">
                <a16:creationId xmlns="" xmlns:a16="http://schemas.microsoft.com/office/drawing/2014/main" id="{23D8A614-7B78-4FB9-8929-629C9D890EFF}"/>
              </a:ext>
            </a:extLst>
          </p:cNvPr>
          <p:cNvSpPr/>
          <p:nvPr/>
        </p:nvSpPr>
        <p:spPr>
          <a:xfrm>
            <a:off x="8103705" y="1261560"/>
            <a:ext cx="1485803" cy="1809742"/>
          </a:xfrm>
          <a:prstGeom prst="wedgeRectCallout">
            <a:avLst>
              <a:gd name="adj1" fmla="val -191078"/>
              <a:gd name="adj2" fmla="val 17627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0">
                <a:srgbClr val="00B050"/>
              </a:gs>
              <a:gs pos="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rgbClr val="FFFFFF"/>
                </a:solidFill>
              </a:rPr>
              <a:t>Belgique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Brésil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Danemark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Espagne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République Tchèque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Russie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Slovaquie</a:t>
            </a:r>
          </a:p>
          <a:p>
            <a:pPr algn="ctr"/>
            <a:r>
              <a:rPr lang="fr-FR" sz="1050" dirty="0">
                <a:solidFill>
                  <a:srgbClr val="FFFFFF"/>
                </a:solidFill>
              </a:rPr>
              <a:t>Taiwan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19932CF-5E3B-48D7-8158-C6F3288DB55E}"/>
              </a:ext>
            </a:extLst>
          </p:cNvPr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F8E43F5-2513-4B1C-A3EC-E785C9938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sp>
        <p:nvSpPr>
          <p:cNvPr id="8" name="Espace réservé du pied de page 8">
            <a:extLst>
              <a:ext uri="{FF2B5EF4-FFF2-40B4-BE49-F238E27FC236}">
                <a16:creationId xmlns="" xmlns:a16="http://schemas.microsoft.com/office/drawing/2014/main" id="{9CCD754E-A714-490F-B728-2457CFFB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5233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B030C08A-97C7-452D-8965-666032430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93" y="1143000"/>
            <a:ext cx="8967708" cy="4876800"/>
          </a:xfrm>
          <a:prstGeom prst="rect">
            <a:avLst/>
          </a:prstGeom>
        </p:spPr>
      </p:pic>
      <p:sp>
        <p:nvSpPr>
          <p:cNvPr id="3" name="Bulle narrative : rectangle 4">
            <a:extLst>
              <a:ext uri="{FF2B5EF4-FFF2-40B4-BE49-F238E27FC236}">
                <a16:creationId xmlns="" xmlns:a16="http://schemas.microsoft.com/office/drawing/2014/main" id="{7F054A06-50D7-4360-BEE8-E3322D995DAA}"/>
              </a:ext>
            </a:extLst>
          </p:cNvPr>
          <p:cNvSpPr/>
          <p:nvPr/>
        </p:nvSpPr>
        <p:spPr>
          <a:xfrm>
            <a:off x="6364942" y="1472037"/>
            <a:ext cx="1000125" cy="1011776"/>
          </a:xfrm>
          <a:prstGeom prst="wedgeRectCallout">
            <a:avLst>
              <a:gd name="adj1" fmla="val -92668"/>
              <a:gd name="adj2" fmla="val 16335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0">
                <a:srgbClr val="92D050"/>
              </a:gs>
              <a:gs pos="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2"/>
                </a:solidFill>
              </a:rPr>
              <a:t>Allemagne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Autriche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Finlande 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Italie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Pays-Bas</a:t>
            </a:r>
          </a:p>
        </p:txBody>
      </p:sp>
      <p:sp>
        <p:nvSpPr>
          <p:cNvPr id="4" name="Bulle narrative : rectangle 6">
            <a:extLst>
              <a:ext uri="{FF2B5EF4-FFF2-40B4-BE49-F238E27FC236}">
                <a16:creationId xmlns="" xmlns:a16="http://schemas.microsoft.com/office/drawing/2014/main" id="{BA698D2B-A33F-412C-8922-A869502C887A}"/>
              </a:ext>
            </a:extLst>
          </p:cNvPr>
          <p:cNvSpPr/>
          <p:nvPr/>
        </p:nvSpPr>
        <p:spPr>
          <a:xfrm>
            <a:off x="1946022" y="2642607"/>
            <a:ext cx="1126191" cy="565646"/>
          </a:xfrm>
          <a:prstGeom prst="wedgeRectCallout">
            <a:avLst>
              <a:gd name="adj1" fmla="val 40063"/>
              <a:gd name="adj2" fmla="val -90167"/>
            </a:avLst>
          </a:prstGeom>
          <a:gradFill>
            <a:gsLst>
              <a:gs pos="0">
                <a:srgbClr val="00B050"/>
              </a:gs>
              <a:gs pos="0">
                <a:schemeClr val="accent1">
                  <a:satMod val="110000"/>
                  <a:lumMod val="100000"/>
                  <a:shade val="100000"/>
                </a:schemeClr>
              </a:gs>
              <a:gs pos="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2"/>
                </a:solidFill>
              </a:rPr>
              <a:t>Canada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USA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Mexique</a:t>
            </a:r>
          </a:p>
        </p:txBody>
      </p:sp>
      <p:sp>
        <p:nvSpPr>
          <p:cNvPr id="5" name="Bulle narrative : rectangle 7">
            <a:extLst>
              <a:ext uri="{FF2B5EF4-FFF2-40B4-BE49-F238E27FC236}">
                <a16:creationId xmlns="" xmlns:a16="http://schemas.microsoft.com/office/drawing/2014/main" id="{CFD1A0C5-17C1-4990-9913-1B4FF7AA2796}"/>
              </a:ext>
            </a:extLst>
          </p:cNvPr>
          <p:cNvSpPr/>
          <p:nvPr/>
        </p:nvSpPr>
        <p:spPr>
          <a:xfrm>
            <a:off x="2043747" y="3684452"/>
            <a:ext cx="1403537" cy="865422"/>
          </a:xfrm>
          <a:prstGeom prst="wedgeRectCallout">
            <a:avLst>
              <a:gd name="adj1" fmla="val 102372"/>
              <a:gd name="adj2" fmla="val 23595"/>
            </a:avLst>
          </a:prstGeom>
          <a:gradFill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2"/>
                </a:solidFill>
              </a:rPr>
              <a:t>Argentine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Brésil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Colombie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Equateur</a:t>
            </a:r>
          </a:p>
        </p:txBody>
      </p:sp>
      <p:sp>
        <p:nvSpPr>
          <p:cNvPr id="6" name="Bulle narrative : rectangle 8">
            <a:extLst>
              <a:ext uri="{FF2B5EF4-FFF2-40B4-BE49-F238E27FC236}">
                <a16:creationId xmlns="" xmlns:a16="http://schemas.microsoft.com/office/drawing/2014/main" id="{CA0D7C2B-7A7B-44E4-8182-75E263FB15B4}"/>
              </a:ext>
            </a:extLst>
          </p:cNvPr>
          <p:cNvSpPr/>
          <p:nvPr/>
        </p:nvSpPr>
        <p:spPr>
          <a:xfrm>
            <a:off x="8884465" y="2769461"/>
            <a:ext cx="1361515" cy="421136"/>
          </a:xfrm>
          <a:prstGeom prst="wedgeRectCallout">
            <a:avLst>
              <a:gd name="adj1" fmla="val -64899"/>
              <a:gd name="adj2" fmla="val 67823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1327">
                <a:srgbClr val="92D050"/>
              </a:gs>
              <a:gs pos="0">
                <a:srgbClr val="00B050"/>
              </a:gs>
              <a:gs pos="0">
                <a:srgbClr val="00B050"/>
              </a:gs>
              <a:gs pos="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2"/>
                </a:solidFill>
              </a:rPr>
              <a:t>Inde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Taiwan</a:t>
            </a:r>
          </a:p>
        </p:txBody>
      </p:sp>
      <p:sp>
        <p:nvSpPr>
          <p:cNvPr id="7" name="Organigramme : Alternative 11">
            <a:extLst>
              <a:ext uri="{FF2B5EF4-FFF2-40B4-BE49-F238E27FC236}">
                <a16:creationId xmlns="" xmlns:a16="http://schemas.microsoft.com/office/drawing/2014/main" id="{5CC68C4D-2C76-4121-85A6-24B1C0EB9B34}"/>
              </a:ext>
            </a:extLst>
          </p:cNvPr>
          <p:cNvSpPr/>
          <p:nvPr/>
        </p:nvSpPr>
        <p:spPr>
          <a:xfrm>
            <a:off x="4648200" y="1"/>
            <a:ext cx="2743200" cy="998975"/>
          </a:xfrm>
          <a:prstGeom prst="flowChartAlternateProcess">
            <a:avLst/>
          </a:prstGeom>
          <a:gradFill>
            <a:gsLst>
              <a:gs pos="0">
                <a:srgbClr val="92D050"/>
              </a:gs>
              <a:gs pos="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>
                <a:solidFill>
                  <a:srgbClr val="00246C"/>
                </a:solidFill>
              </a:rPr>
              <a:t>STEP F2F 2018-2019</a:t>
            </a:r>
          </a:p>
          <a:p>
            <a:pPr algn="ctr" defTabSz="685800">
              <a:defRPr/>
            </a:pPr>
            <a:r>
              <a:rPr lang="fr-FR" sz="1200" b="1" dirty="0">
                <a:solidFill>
                  <a:srgbClr val="00246C"/>
                </a:solidFill>
              </a:rPr>
              <a:t>201 échanges</a:t>
            </a:r>
          </a:p>
          <a:p>
            <a:pPr algn="ctr"/>
            <a:r>
              <a:rPr lang="fr-FR" sz="1200" b="1">
                <a:solidFill>
                  <a:srgbClr val="00246C"/>
                </a:solidFill>
              </a:rPr>
              <a:t> 16 pays</a:t>
            </a:r>
            <a:endParaRPr lang="fr-FR" sz="1200" b="1" dirty="0">
              <a:solidFill>
                <a:srgbClr val="00246C"/>
              </a:solidFill>
            </a:endParaRPr>
          </a:p>
        </p:txBody>
      </p:sp>
      <p:sp>
        <p:nvSpPr>
          <p:cNvPr id="8" name="Bulle narrative : rectangle 13">
            <a:extLst>
              <a:ext uri="{FF2B5EF4-FFF2-40B4-BE49-F238E27FC236}">
                <a16:creationId xmlns="" xmlns:a16="http://schemas.microsoft.com/office/drawing/2014/main" id="{12EA56B3-4907-429F-9CDF-4CB14F6AE400}"/>
              </a:ext>
            </a:extLst>
          </p:cNvPr>
          <p:cNvSpPr/>
          <p:nvPr/>
        </p:nvSpPr>
        <p:spPr>
          <a:xfrm>
            <a:off x="6318680" y="3190597"/>
            <a:ext cx="1403537" cy="421136"/>
          </a:xfrm>
          <a:prstGeom prst="wedgeRectCallout">
            <a:avLst>
              <a:gd name="adj1" fmla="val -38201"/>
              <a:gd name="adj2" fmla="val 164722"/>
            </a:avLst>
          </a:prstGeom>
          <a:gradFill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>
                <a:solidFill>
                  <a:schemeClr val="tx2"/>
                </a:solidFill>
              </a:rPr>
              <a:t>Afrique du Sud</a:t>
            </a:r>
          </a:p>
          <a:p>
            <a:pPr algn="ctr"/>
            <a:r>
              <a:rPr lang="fr-FR" sz="1050" dirty="0">
                <a:solidFill>
                  <a:schemeClr val="tx2"/>
                </a:solidFill>
              </a:rPr>
              <a:t>Botswana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8FF6312-EE58-45A6-A126-3451424B06DD}"/>
              </a:ext>
            </a:extLst>
          </p:cNvPr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CEFFC998-DEEB-461A-9547-66F8DC61F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sp>
        <p:nvSpPr>
          <p:cNvPr id="11" name="Espace réservé du pied de page 8">
            <a:extLst>
              <a:ext uri="{FF2B5EF4-FFF2-40B4-BE49-F238E27FC236}">
                <a16:creationId xmlns="" xmlns:a16="http://schemas.microsoft.com/office/drawing/2014/main" id="{99FFDEE6-D246-44DF-B84C-02A66F49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40404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ELECTION BUREAU DU CRJ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64145A3-D8F9-4140-A040-D953E466080B}"/>
              </a:ext>
            </a:extLst>
          </p:cNvPr>
          <p:cNvSpPr txBox="1"/>
          <p:nvPr/>
        </p:nvSpPr>
        <p:spPr>
          <a:xfrm>
            <a:off x="2389239" y="1196636"/>
            <a:ext cx="99109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</a:rPr>
              <a:t>2 LISTES 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	</a:t>
            </a:r>
            <a:r>
              <a:rPr lang="fr-FR" sz="2400" b="1" dirty="0"/>
              <a:t>J.MARZUK / P.BAUMON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</a:rPr>
              <a:t>PROGRAMMES TRES INTERESSANTS DE PART ET D’AUTRE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</a:rPr>
              <a:t>FORTE PARTICIPATION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	PREUVE DE L’INTERET DES GOUVERNEURS POUR LE CRJ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</a:rPr>
              <a:t>SCORE TRES SERRE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smtClean="0"/>
              <a:t>81 </a:t>
            </a:r>
            <a:r>
              <a:rPr lang="fr-FR" sz="2400" b="1" dirty="0"/>
              <a:t>VOTANTS POSSIBLES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/>
              <a:t>72 VOTANTS PRESENTS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/>
              <a:t>71 EXPRIMES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b="1" dirty="0"/>
              <a:t>33 J.MARZUK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b="1" dirty="0"/>
              <a:t>38 P.BAUMON</a:t>
            </a:r>
          </a:p>
        </p:txBody>
      </p:sp>
    </p:spTree>
    <p:extLst>
      <p:ext uri="{BB962C8B-B14F-4D97-AF65-F5344CB8AC3E}">
        <p14:creationId xmlns:p14="http://schemas.microsoft.com/office/powerpoint/2010/main" val="1053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NOUVELLE EQUIPE 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9FD6E5-AB53-4976-BD70-45A8B580149A}"/>
              </a:ext>
            </a:extLst>
          </p:cNvPr>
          <p:cNvSpPr>
            <a:spLocks noChangeAspect="1"/>
          </p:cNvSpPr>
          <p:nvPr/>
        </p:nvSpPr>
        <p:spPr>
          <a:xfrm>
            <a:off x="216312" y="1470177"/>
            <a:ext cx="3962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PRESIDENT</a:t>
            </a:r>
            <a:endParaRPr lang="fr-FR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D288095-A0A7-45D0-9DD4-874F6B7689FE}"/>
              </a:ext>
            </a:extLst>
          </p:cNvPr>
          <p:cNvSpPr>
            <a:spLocks noChangeAspect="1"/>
          </p:cNvSpPr>
          <p:nvPr/>
        </p:nvSpPr>
        <p:spPr>
          <a:xfrm>
            <a:off x="5943600" y="1531732"/>
            <a:ext cx="587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Philippe </a:t>
            </a:r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BAUMON, PDG 1690</a:t>
            </a:r>
            <a:endParaRPr lang="fr-FR" sz="4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860C0BD-4B83-45A7-AC85-996145824A33}"/>
              </a:ext>
            </a:extLst>
          </p:cNvPr>
          <p:cNvSpPr>
            <a:spLocks noChangeAspect="1"/>
          </p:cNvSpPr>
          <p:nvPr/>
        </p:nvSpPr>
        <p:spPr>
          <a:xfrm>
            <a:off x="216312" y="2273700"/>
            <a:ext cx="6164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Vice-président Echange </a:t>
            </a:r>
            <a:endParaRPr lang="fr-FR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DA8C80F-97B4-4CE7-829F-D86FD94FC813}"/>
              </a:ext>
            </a:extLst>
          </p:cNvPr>
          <p:cNvSpPr>
            <a:spLocks noChangeAspect="1"/>
          </p:cNvSpPr>
          <p:nvPr/>
        </p:nvSpPr>
        <p:spPr>
          <a:xfrm>
            <a:off x="5943599" y="2298374"/>
            <a:ext cx="587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Philippe </a:t>
            </a:r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EVRARD, PDG 1670</a:t>
            </a:r>
            <a:endParaRPr lang="fr-FR" sz="4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942FA52-4BDB-425F-891B-5758C5AAF910}"/>
              </a:ext>
            </a:extLst>
          </p:cNvPr>
          <p:cNvSpPr>
            <a:spLocks noChangeAspect="1"/>
          </p:cNvSpPr>
          <p:nvPr/>
        </p:nvSpPr>
        <p:spPr>
          <a:xfrm>
            <a:off x="216312" y="4853583"/>
            <a:ext cx="5093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SECRETAIRE </a:t>
            </a:r>
            <a:endParaRPr lang="fr-FR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3A40ED1-7895-433D-B215-BB90639EE783}"/>
              </a:ext>
            </a:extLst>
          </p:cNvPr>
          <p:cNvSpPr>
            <a:spLocks noChangeAspect="1"/>
          </p:cNvSpPr>
          <p:nvPr/>
        </p:nvSpPr>
        <p:spPr>
          <a:xfrm>
            <a:off x="5943599" y="3123254"/>
            <a:ext cx="587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Gérald </a:t>
            </a:r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JEZEQUEL, PDG 1690</a:t>
            </a:r>
            <a:endParaRPr lang="fr-FR" sz="4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B53973E-07D1-4044-9AB7-532C197BC19F}"/>
              </a:ext>
            </a:extLst>
          </p:cNvPr>
          <p:cNvSpPr>
            <a:spLocks noChangeAspect="1"/>
          </p:cNvSpPr>
          <p:nvPr/>
        </p:nvSpPr>
        <p:spPr>
          <a:xfrm>
            <a:off x="240892" y="3972052"/>
            <a:ext cx="5702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TRESORIER </a:t>
            </a:r>
            <a:endParaRPr lang="fr-FR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11EAF0F-84D1-4331-B119-5DCBBD81C880}"/>
              </a:ext>
            </a:extLst>
          </p:cNvPr>
          <p:cNvSpPr>
            <a:spLocks noChangeAspect="1"/>
          </p:cNvSpPr>
          <p:nvPr/>
        </p:nvSpPr>
        <p:spPr>
          <a:xfrm>
            <a:off x="5968179" y="3996726"/>
            <a:ext cx="587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Charles </a:t>
            </a:r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CLAUDE, PDG 1790</a:t>
            </a:r>
            <a:endParaRPr lang="fr-FR" sz="4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B9992F8-C2EB-4000-BFA8-01DC299F4929}"/>
              </a:ext>
            </a:extLst>
          </p:cNvPr>
          <p:cNvSpPr>
            <a:spLocks noChangeAspect="1"/>
          </p:cNvSpPr>
          <p:nvPr/>
        </p:nvSpPr>
        <p:spPr>
          <a:xfrm>
            <a:off x="240892" y="3116773"/>
            <a:ext cx="6164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Vice-président Sce Jeunes </a:t>
            </a:r>
            <a:endParaRPr lang="fr-FR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2C867A6-1850-4A05-A3DC-C7AAE7E89906}"/>
              </a:ext>
            </a:extLst>
          </p:cNvPr>
          <p:cNvSpPr>
            <a:spLocks noChangeAspect="1"/>
          </p:cNvSpPr>
          <p:nvPr/>
        </p:nvSpPr>
        <p:spPr>
          <a:xfrm>
            <a:off x="5968179" y="4839420"/>
            <a:ext cx="587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Chantal </a:t>
            </a:r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GUEDON, PDG 1690</a:t>
            </a:r>
            <a:endParaRPr lang="fr-FR" sz="4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PRIORITES et STRATEGIE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04" y="1256232"/>
            <a:ext cx="12137300" cy="4737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</a:rPr>
              <a:t> REPRESENTANTS  DYEC 2019-2020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Chantal  DEILGAT  -  Marie-Thérèse LODIEL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206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</a:rPr>
              <a:t>REPRESENTANTS  DNGC 2019-2020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</a:rPr>
              <a:t>Jean-Pierre BONNARGENT – Bernard PICHON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solidFill>
                <a:srgbClr val="00206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</a:rPr>
              <a:t> CONSEILLER NGSE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</a:rPr>
              <a:t>Patrick  GAUTHIER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206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</a:rPr>
              <a:t>COORDINATEUR  ECHANGES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</a:rPr>
              <a:t>Pascal-Hervé  SCHAUBER  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PRIORITES et STRATEGIE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5594" y="2050131"/>
            <a:ext cx="926683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fr-FR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lang="fr-FR" sz="24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Les Grands Axes  2019-2022 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fr-FR" sz="24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 </a:t>
            </a:r>
            <a:r>
              <a:rPr lang="fr-FR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Les </a:t>
            </a: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Echanges traditionnels 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-  Long Terme :  Consolider le présent 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-  Court Terme :  Augmenter les  échanges 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-  Camps :  Tendre vers   10 camps</a:t>
            </a:r>
          </a:p>
          <a:p>
            <a:pPr lvl="0">
              <a:spcBef>
                <a:spcPts val="600"/>
              </a:spcBef>
              <a:buFontTx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Remise en cause du dossier </a:t>
            </a:r>
            <a:r>
              <a:rPr lang="fr-FR" b="1" dirty="0" err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outbound</a:t>
            </a: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,    	modification ou remplacement </a:t>
            </a:r>
          </a:p>
          <a:p>
            <a:pPr lvl="0">
              <a:spcBef>
                <a:spcPts val="600"/>
              </a:spcBef>
              <a:buFontTx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Rénovation du site du CRJ </a:t>
            </a:r>
            <a:r>
              <a:rPr lang="fr-FR" b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-  </a:t>
            </a:r>
            <a:r>
              <a:rPr lang="fr-FR" b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Plus </a:t>
            </a: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pratique </a:t>
            </a:r>
            <a:r>
              <a:rPr lang="fr-FR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?  </a:t>
            </a:r>
            <a:r>
              <a:rPr lang="fr-FR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Plus convivial ?  </a:t>
            </a:r>
            <a:endParaRPr lang="fr-FR" b="1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>
              <a:spcBef>
                <a:spcPts val="600"/>
              </a:spcBef>
              <a:buFontTx/>
              <a:buChar char="•"/>
              <a:tabLst>
                <a:tab pos="457200" algn="l"/>
              </a:tabLst>
            </a:pP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Partenariat avec l’éducation nationale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8479" y="1251758"/>
            <a:ext cx="3895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prstClr val="white"/>
                </a:solidFill>
                <a:latin typeface="Arial" charset="0"/>
              </a:rPr>
              <a:t>Les GRANDS AXES de 2019-2022 </a:t>
            </a:r>
          </a:p>
        </p:txBody>
      </p:sp>
    </p:spTree>
    <p:extLst>
      <p:ext uri="{BB962C8B-B14F-4D97-AF65-F5344CB8AC3E}">
        <p14:creationId xmlns:p14="http://schemas.microsoft.com/office/powerpoint/2010/main" val="3366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PRIORITES et STRATEGIE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5594" y="2050131"/>
            <a:ext cx="92668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fr-FR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lang="fr-FR" sz="24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Les Grands Axes  2019-2022 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fr-FR" sz="24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 </a:t>
            </a:r>
            <a:r>
              <a:rPr lang="fr-FR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-  Plus grande présence et représentativité dans les instances Rotariennes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       ( pourquoi un pays réalisant presque 10 % des échanges ………)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fr-FR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fr-FR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-  Contact  régulier avec tous nos partenaires ( Assurance , Bus trip , Blazers)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57200" algn="l"/>
              </a:tabLst>
            </a:pPr>
            <a:endParaRPr lang="fr-FR" b="1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8479" y="1251758"/>
            <a:ext cx="3895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prstClr val="white"/>
                </a:solidFill>
                <a:latin typeface="Arial" charset="0"/>
              </a:rPr>
              <a:t>Les GRANDS AXES de 2019-2022 </a:t>
            </a:r>
          </a:p>
        </p:txBody>
      </p:sp>
    </p:spTree>
    <p:extLst>
      <p:ext uri="{BB962C8B-B14F-4D97-AF65-F5344CB8AC3E}">
        <p14:creationId xmlns:p14="http://schemas.microsoft.com/office/powerpoint/2010/main" val="6443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PRIORITES et STRATEGIE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3968" y="1360718"/>
            <a:ext cx="9144000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white"/>
                </a:solidFill>
                <a:latin typeface="Arial" charset="0"/>
              </a:rPr>
              <a:t>Plus de partage – Plus d’échange </a:t>
            </a:r>
            <a:endParaRPr lang="fr-FR" sz="2400" b="1" dirty="0">
              <a:solidFill>
                <a:prstClr val="white"/>
              </a:solidFill>
              <a:latin typeface="Arial" charset="0"/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228672"/>
            <a:ext cx="65463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Tx/>
              <a:buChar char="•"/>
              <a:tabLst>
                <a:tab pos="457200" algn="l"/>
              </a:tabLst>
            </a:pPr>
            <a:r>
              <a:rPr lang="fr-FR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Le CRJ au services des DYEC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Vos trois dossiers à traiter en priorité selon vous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Priorité 1  ??????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Priorité 2  ??????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Priorité 3  ??????</a:t>
            </a:r>
            <a:endParaRPr lang="fr-FR" sz="2800" b="1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PRIORITES et STRATEGIE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96" y="1169203"/>
            <a:ext cx="12164704" cy="64326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LIAISON AVEC LES ECHANGES DE JEUNES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 ROTEX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IRL JEUNE GENERATION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RYLAS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ROTARACT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ROUTE VERS LE ROTARY </a:t>
            </a: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2796" y="1374584"/>
            <a:ext cx="7246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001D58"/>
                </a:solidFill>
                <a:latin typeface="Arial" charset="0"/>
              </a:rPr>
              <a:t>LE SERVICES </a:t>
            </a:r>
            <a:r>
              <a:rPr lang="fr-FR" sz="4000" b="1" dirty="0" smtClean="0">
                <a:solidFill>
                  <a:srgbClr val="001D58"/>
                </a:solidFill>
                <a:latin typeface="Arial" charset="0"/>
              </a:rPr>
              <a:t>AUX </a:t>
            </a:r>
            <a:r>
              <a:rPr lang="fr-FR" sz="4000" b="1" dirty="0">
                <a:solidFill>
                  <a:srgbClr val="001D58"/>
                </a:solidFill>
                <a:latin typeface="Arial" charset="0"/>
              </a:rPr>
              <a:t>JEUNES  </a:t>
            </a:r>
          </a:p>
        </p:txBody>
      </p:sp>
    </p:spTree>
    <p:extLst>
      <p:ext uri="{BB962C8B-B14F-4D97-AF65-F5344CB8AC3E}">
        <p14:creationId xmlns:p14="http://schemas.microsoft.com/office/powerpoint/2010/main" val="25616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CRJ UN AN APRES 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8B81EC0-12C3-4D76-9A83-B4019E154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20" y="1778852"/>
            <a:ext cx="608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-4403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PROGRAMME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992000" y="1463297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OUVERTURE 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4992000" y="4342921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CRJ UN AN APRES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4992000" y="2246929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L’AG du CRJ à LYON</a:t>
            </a:r>
            <a:endParaRPr lang="fr-FR" sz="2000" dirty="0"/>
          </a:p>
        </p:txBody>
      </p:sp>
      <p:sp>
        <p:nvSpPr>
          <p:cNvPr id="31753" name="AutoShape 9" descr="Résultat de recherche d'images pour &quot;symbole stat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55" name="AutoShape 11" descr="Résultat de recherche d'images pour &quot;symbole stat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AE08554-8952-4B01-8943-3A9A0E30F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977" y="4162"/>
            <a:ext cx="2000518" cy="136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FC65553-676F-4A5E-91A3-F390389FDDA2}"/>
              </a:ext>
            </a:extLst>
          </p:cNvPr>
          <p:cNvSpPr/>
          <p:nvPr/>
        </p:nvSpPr>
        <p:spPr>
          <a:xfrm>
            <a:off x="4992000" y="2866192"/>
            <a:ext cx="72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NEW TEAM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PRESENTATION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PRIORITES et STRATEGIE</a:t>
            </a:r>
            <a:endParaRPr lang="fr-FR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125098C-3957-4A58-BA42-7708F2AB28D0}"/>
              </a:ext>
            </a:extLst>
          </p:cNvPr>
          <p:cNvSpPr/>
          <p:nvPr/>
        </p:nvSpPr>
        <p:spPr>
          <a:xfrm>
            <a:off x="4992000" y="5066533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LA REFORME DU BAC</a:t>
            </a:r>
            <a:endParaRPr lang="fr-FR" sz="2000" dirty="0"/>
          </a:p>
        </p:txBody>
      </p:sp>
      <p:pic>
        <p:nvPicPr>
          <p:cNvPr id="3074" name="Picture 2" descr="RÃ©sultat dâimages pour symbole ouverture rÃ©union">
            <a:extLst>
              <a:ext uri="{FF2B5EF4-FFF2-40B4-BE49-F238E27FC236}">
                <a16:creationId xmlns="" xmlns:a16="http://schemas.microsoft.com/office/drawing/2014/main" id="{CC61F621-3A5D-4C59-873B-51AF0185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51230"/>
            <a:ext cx="1404000" cy="107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âimage source">
            <a:extLst>
              <a:ext uri="{FF2B5EF4-FFF2-40B4-BE49-F238E27FC236}">
                <a16:creationId xmlns="" xmlns:a16="http://schemas.microsoft.com/office/drawing/2014/main" id="{E91CA339-25CB-4A27-9DC8-007F61CE6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26" y="1924962"/>
            <a:ext cx="216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Ã©sultat dâimages pour symbole equipe">
            <a:extLst>
              <a:ext uri="{FF2B5EF4-FFF2-40B4-BE49-F238E27FC236}">
                <a16:creationId xmlns="" xmlns:a16="http://schemas.microsoft.com/office/drawing/2014/main" id="{2E040F04-9722-4909-8F29-961BBA28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3" y="2687793"/>
            <a:ext cx="169199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146A4F6E-BE5B-47E6-B49C-FB5B39BB6C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26" y="3863291"/>
            <a:ext cx="1920000" cy="1080000"/>
          </a:xfrm>
          <a:prstGeom prst="rect">
            <a:avLst/>
          </a:prstGeom>
        </p:spPr>
      </p:pic>
      <p:pic>
        <p:nvPicPr>
          <p:cNvPr id="3080" name="Picture 8" descr="http://referentiel.nouvelobs.com/wsfile/3721465977405.jpg">
            <a:extLst>
              <a:ext uri="{FF2B5EF4-FFF2-40B4-BE49-F238E27FC236}">
                <a16:creationId xmlns="" xmlns:a16="http://schemas.microsoft.com/office/drawing/2014/main" id="{5D81AB6A-92E0-4068-9E51-12A2F2CA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0" y="4724598"/>
            <a:ext cx="189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pied de page 8">
            <a:extLst>
              <a:ext uri="{FF2B5EF4-FFF2-40B4-BE49-F238E27FC236}">
                <a16:creationId xmlns="" xmlns:a16="http://schemas.microsoft.com/office/drawing/2014/main" id="{11EBF960-24BA-4E41-BDD4-AC4599B6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3204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REFORME DU BAC 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1112130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PAUSE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549" y="2142310"/>
            <a:ext cx="2953154" cy="29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8">
            <a:extLst>
              <a:ext uri="{FF2B5EF4-FFF2-40B4-BE49-F238E27FC236}">
                <a16:creationId xmlns="" xmlns:a16="http://schemas.microsoft.com/office/drawing/2014/main" id="{356981A0-EB56-45DD-B559-9C1B7984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424168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PROGRAMME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462000" y="2871048"/>
            <a:ext cx="900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LA COMMISSION BUS TRIP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Mise en route de la commission : 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84" y="1962869"/>
            <a:ext cx="2805716" cy="268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397125E3-44FA-4DDA-8488-2271F8BB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LES VISAS 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76999" y="1495127"/>
            <a:ext cx="856517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Dossier « IN » valide la présence sur  fichier SDV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Les demandes faites par des agences. 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Pas d’intervention du CRJ sans la copie du récépissé.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Renvoi anticipé &gt;&gt; info SDV &gt;&gt; Visa  invalide</a:t>
            </a:r>
            <a:r>
              <a:rPr lang="fr-FR" sz="3200" b="1" dirty="0">
                <a:solidFill>
                  <a:srgbClr val="0070C0"/>
                </a:solidFill>
              </a:rPr>
              <a:t> </a:t>
            </a:r>
          </a:p>
          <a:p>
            <a:pPr indent="-45720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pays difficiles et les délais</a:t>
            </a:r>
          </a:p>
          <a:p>
            <a:pPr indent="-45720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documents connexes</a:t>
            </a:r>
          </a:p>
          <a:p>
            <a:pPr indent="-45720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 a création d’une fiche par pays 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endParaRPr lang="fr-FR" sz="28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77" y="2468632"/>
            <a:ext cx="2689028" cy="192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8">
            <a:extLst>
              <a:ext uri="{FF2B5EF4-FFF2-40B4-BE49-F238E27FC236}">
                <a16:creationId xmlns="" xmlns:a16="http://schemas.microsoft.com/office/drawing/2014/main" id="{1C2447F7-246C-49E7-9750-22C3B25A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4284756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DATES A RETENIR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595426" y="1378704"/>
            <a:ext cx="952717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3000" b="1" dirty="0">
                <a:solidFill>
                  <a:srgbClr val="0070C0"/>
                </a:solidFill>
              </a:rPr>
              <a:t>13 - 17 Mars 2019		NAYEN, DENVER	</a:t>
            </a:r>
          </a:p>
          <a:p>
            <a:pPr>
              <a:spcBef>
                <a:spcPts val="600"/>
              </a:spcBef>
            </a:pP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</a:rPr>
              <a:t>22 - 23 mars 2019 </a:t>
            </a:r>
            <a:r>
              <a:rPr lang="fr-FR" sz="3000" b="1" dirty="0">
                <a:solidFill>
                  <a:srgbClr val="0070C0"/>
                </a:solidFill>
              </a:rPr>
              <a:t> 		</a:t>
            </a: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</a:rPr>
              <a:t>Rencontre DYEC MARSEILLE</a:t>
            </a:r>
            <a:endParaRPr lang="fr-FR" sz="3000" b="1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fr-FR" sz="3000" dirty="0"/>
              <a:t>					</a:t>
            </a: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</a:rPr>
              <a:t>Programme détente/partage</a:t>
            </a:r>
          </a:p>
          <a:p>
            <a:pPr lvl="0">
              <a:spcBef>
                <a:spcPts val="1500"/>
              </a:spcBef>
              <a:spcAft>
                <a:spcPts val="1200"/>
              </a:spcAft>
            </a:pPr>
            <a:r>
              <a:rPr lang="fr-FR" sz="3000" b="1" dirty="0">
                <a:solidFill>
                  <a:srgbClr val="0070C0"/>
                </a:solidFill>
              </a:rPr>
              <a:t>31 mai 1</a:t>
            </a:r>
            <a:r>
              <a:rPr lang="fr-FR" sz="3000" b="1" baseline="30000" dirty="0">
                <a:solidFill>
                  <a:srgbClr val="0070C0"/>
                </a:solidFill>
              </a:rPr>
              <a:t>er</a:t>
            </a:r>
            <a:r>
              <a:rPr lang="fr-FR" sz="3000" b="1" dirty="0">
                <a:solidFill>
                  <a:srgbClr val="0070C0"/>
                </a:solidFill>
              </a:rPr>
              <a:t> Juin 2019		Pré et Convention, 							HAMBOURG</a:t>
            </a:r>
          </a:p>
          <a:p>
            <a:pPr>
              <a:spcBef>
                <a:spcPts val="1500"/>
              </a:spcBef>
              <a:spcAft>
                <a:spcPts val="1200"/>
              </a:spcAft>
            </a:pP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</a:rPr>
              <a:t>27 aout 2019  			ACCUEIL des IN</a:t>
            </a:r>
          </a:p>
          <a:p>
            <a:pPr lvl="0">
              <a:spcBef>
                <a:spcPts val="1500"/>
              </a:spcBef>
              <a:spcAft>
                <a:spcPts val="1200"/>
              </a:spcAft>
            </a:pPr>
            <a:r>
              <a:rPr lang="fr-FR" sz="3000" b="1" dirty="0">
                <a:solidFill>
                  <a:srgbClr val="0070C0"/>
                </a:solidFill>
              </a:rPr>
              <a:t>30 aout – 2 septembre 2019 	EEMA VALENCE  </a:t>
            </a:r>
          </a:p>
          <a:p>
            <a:pPr lvl="0"/>
            <a:r>
              <a:rPr lang="fr-FR" sz="3200" b="1" dirty="0">
                <a:solidFill>
                  <a:srgbClr val="0070C0"/>
                </a:solidFill>
              </a:rPr>
              <a:t>					</a:t>
            </a:r>
            <a:endParaRPr lang="fr-FR" sz="3600" b="1" dirty="0">
              <a:solidFill>
                <a:srgbClr val="0070C0"/>
              </a:solidFill>
            </a:endParaRPr>
          </a:p>
          <a:p>
            <a:pPr lvl="0">
              <a:spcBef>
                <a:spcPts val="1500"/>
              </a:spcBef>
              <a:spcAft>
                <a:spcPts val="1200"/>
              </a:spcAft>
            </a:pP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28" name="Picture 2" descr="Résultat de recherche d'images pour &quot;SYMBOLE CALENDRIE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015" y="1270000"/>
            <a:ext cx="2074091" cy="2074091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274320" y="3709852"/>
            <a:ext cx="205086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3600" b="1" dirty="0">
                <a:solidFill>
                  <a:srgbClr val="0070C0"/>
                </a:solidFill>
              </a:rPr>
              <a:t>AUTRES DATES </a:t>
            </a:r>
          </a:p>
          <a:p>
            <a:pPr algn="ctr">
              <a:spcBef>
                <a:spcPts val="600"/>
              </a:spcBef>
            </a:pPr>
            <a:r>
              <a:rPr lang="fr-FR" sz="3600" b="1" dirty="0">
                <a:solidFill>
                  <a:srgbClr val="0070C0"/>
                </a:solidFill>
              </a:rPr>
              <a:t>à RETENIR</a:t>
            </a:r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6EF1C0B8-F02A-4720-BC0A-A9117504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LES ASSURANCES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D45BDFF-401C-479F-9C7C-C7608D14C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32" y="1441450"/>
            <a:ext cx="10002916" cy="3975100"/>
          </a:xfrm>
          <a:prstGeom prst="rect">
            <a:avLst/>
          </a:prstGeom>
        </p:spPr>
      </p:pic>
      <p:sp>
        <p:nvSpPr>
          <p:cNvPr id="8" name="Espace réservé du pied de page 8">
            <a:extLst>
              <a:ext uri="{FF2B5EF4-FFF2-40B4-BE49-F238E27FC236}">
                <a16:creationId xmlns="" xmlns:a16="http://schemas.microsoft.com/office/drawing/2014/main" id="{24AE82A9-9BAA-4917-9D99-8810A100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1659073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034527" y="4700673"/>
            <a:ext cx="3086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DINER</a:t>
            </a:r>
            <a:endParaRPr lang="fr-FR" sz="4800" dirty="0">
              <a:solidFill>
                <a:srgbClr val="FF0000"/>
              </a:solidFill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1829" y="1487055"/>
            <a:ext cx="4420774" cy="31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0C1E15CD-E701-45B7-97CA-DE1D11EB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PROGRAMME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Résultat de recherche d'images pour &quot;SYMBOLE BIEN REVEILL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086" y="1174218"/>
            <a:ext cx="9791999" cy="4896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7552460" y="2847704"/>
            <a:ext cx="3420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0070C0"/>
                </a:solidFill>
              </a:rPr>
              <a:t>BIEN REVEILLES ?</a:t>
            </a: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="" xmlns:a16="http://schemas.microsoft.com/office/drawing/2014/main" id="{BC96D39E-B113-481C-BCC4-7A52160F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AUTRES YEP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431847" y="1533128"/>
            <a:ext cx="77601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LES CAMPS -  C&amp;T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RAPPEL DE LA PROCEDURE 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COMMENT AMELIORER LA PROCEDURE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31846" y="3988455"/>
            <a:ext cx="77601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LES ECHANGES FAMILIAUX  -  F2F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SITUATION DES DOSSIERS</a:t>
            </a:r>
          </a:p>
          <a:p>
            <a:pPr lvl="0">
              <a:buClr>
                <a:srgbClr val="0070C0"/>
              </a:buClr>
            </a:pP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3200" dirty="0"/>
          </a:p>
        </p:txBody>
      </p:sp>
      <p:sp>
        <p:nvSpPr>
          <p:cNvPr id="31753" name="AutoShape 9" descr="Résultat de recherche d'images pour &quot;symbole stat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55" name="AutoShape 11" descr="Résultat de recherche d'images pour &quot;symbole statist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8202" y="1670682"/>
            <a:ext cx="1655444" cy="161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252" y="3574043"/>
            <a:ext cx="2485343" cy="250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8">
            <a:extLst>
              <a:ext uri="{FF2B5EF4-FFF2-40B4-BE49-F238E27FC236}">
                <a16:creationId xmlns="" xmlns:a16="http://schemas.microsoft.com/office/drawing/2014/main" id="{1B32A946-661D-44F6-85E0-D725C032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4833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EEMA DEAUVILLE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A6E7123-6DDD-4AF8-85B4-0ED63E96BD6C}"/>
              </a:ext>
            </a:extLst>
          </p:cNvPr>
          <p:cNvSpPr/>
          <p:nvPr/>
        </p:nvSpPr>
        <p:spPr>
          <a:xfrm rot="2411296">
            <a:off x="6843597" y="3105834"/>
            <a:ext cx="5508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i="1" dirty="0">
                <a:solidFill>
                  <a:srgbClr val="FF0000"/>
                </a:solidFill>
              </a:rPr>
              <a:t>http://www.eema2018.com</a:t>
            </a:r>
            <a:r>
              <a:rPr lang="fr-FR" dirty="0"/>
              <a:t>/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94F4F0F-DAE7-4C5A-B985-24E1B99EE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9967"/>
            <a:ext cx="6892413" cy="4920234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9F265E47-3EEC-4D3A-BC5E-2100C548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202889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PROGRAMME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992000" y="4651607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LES ASSURANCES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4992000" y="5317054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DINER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887" y="4605948"/>
            <a:ext cx="1672151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5895" y="4722501"/>
            <a:ext cx="177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1E5F2CC-A6FA-4D13-AF12-45DF325B124D}"/>
              </a:ext>
            </a:extLst>
          </p:cNvPr>
          <p:cNvSpPr/>
          <p:nvPr/>
        </p:nvSpPr>
        <p:spPr>
          <a:xfrm>
            <a:off x="4992000" y="1478247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PAUSE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54234404-E359-4B2E-A1EA-0C649325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887" y="1316947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1C53D13-953D-498D-9387-9C85F5599EA2}"/>
              </a:ext>
            </a:extLst>
          </p:cNvPr>
          <p:cNvSpPr/>
          <p:nvPr/>
        </p:nvSpPr>
        <p:spPr>
          <a:xfrm>
            <a:off x="4992000" y="3015550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ATELIER VISAS / DOCUMENTS CONNEXES PAYS</a:t>
            </a:r>
            <a:endParaRPr lang="fr-FR" sz="2000" dirty="0"/>
          </a:p>
        </p:txBody>
      </p:sp>
      <p:pic>
        <p:nvPicPr>
          <p:cNvPr id="17" name="Picture 2" descr="Résultat de recherche d'images pour &quot;SYMBOLE CALENDRIER&quot;">
            <a:extLst>
              <a:ext uri="{FF2B5EF4-FFF2-40B4-BE49-F238E27FC236}">
                <a16:creationId xmlns="" xmlns:a16="http://schemas.microsoft.com/office/drawing/2014/main" id="{37C207CF-FC4C-4D74-8119-33AB1ACC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661" y="3616673"/>
            <a:ext cx="1333591" cy="1333591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12CA096-4EE5-4027-83D0-ECF1BACB273F}"/>
              </a:ext>
            </a:extLst>
          </p:cNvPr>
          <p:cNvSpPr/>
          <p:nvPr/>
        </p:nvSpPr>
        <p:spPr>
          <a:xfrm>
            <a:off x="4905833" y="3872949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 DATES A RETENIR</a:t>
            </a:r>
            <a:endParaRPr lang="fr-FR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8294707-6ABC-47A2-8D1D-099E8EAB1466}"/>
              </a:ext>
            </a:extLst>
          </p:cNvPr>
          <p:cNvSpPr/>
          <p:nvPr/>
        </p:nvSpPr>
        <p:spPr>
          <a:xfrm>
            <a:off x="4992000" y="2251606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LA COMMISSION BUS TRIP</a:t>
            </a:r>
            <a:endParaRPr lang="fr-FR" sz="2000" dirty="0"/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418B22DE-CB45-4894-8D41-DBCAA6253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7185" y="1891076"/>
            <a:ext cx="1626543" cy="1260000"/>
          </a:xfrm>
          <a:prstGeom prst="rect">
            <a:avLst/>
          </a:prstGeom>
        </p:spPr>
      </p:pic>
      <p:pic>
        <p:nvPicPr>
          <p:cNvPr id="27" name="Picture 2" descr="RÃ©sultat dâimages pour symbole visa passeport">
            <a:extLst>
              <a:ext uri="{FF2B5EF4-FFF2-40B4-BE49-F238E27FC236}">
                <a16:creationId xmlns="" xmlns:a16="http://schemas.microsoft.com/office/drawing/2014/main" id="{E362FF42-80EC-46C1-9916-C746B52D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9" y="3076673"/>
            <a:ext cx="126805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u pied de page 8">
            <a:extLst>
              <a:ext uri="{FF2B5EF4-FFF2-40B4-BE49-F238E27FC236}">
                <a16:creationId xmlns="" xmlns:a16="http://schemas.microsoft.com/office/drawing/2014/main" id="{36514D43-9F08-47F1-AFDF-280B1C23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4833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RGPD  -  Base de DONNEES</a:t>
            </a:r>
            <a:endParaRPr lang="fr-FR" sz="2800" b="1" i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959950" y="1845100"/>
            <a:ext cx="8280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ACCES - DROITS 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QUI 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QUOI 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POUR QUI? A QUI?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STOCKAGE DONNEES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NECESSAIRES OU NON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ACCORD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COMBIEN DE TEMPS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ETC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5AAC3A1-A459-4273-B050-9D2415350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35" y="3092105"/>
            <a:ext cx="3735179" cy="2644003"/>
          </a:xfrm>
          <a:prstGeom prst="rect">
            <a:avLst/>
          </a:prstGeom>
        </p:spPr>
      </p:pic>
      <p:pic>
        <p:nvPicPr>
          <p:cNvPr id="9" name="Picture 6" descr="RGPD symbole, rÃ¨glement gÃ©nÃ©ral sur la protection des donnÃ©es ">
            <a:extLst>
              <a:ext uri="{FF2B5EF4-FFF2-40B4-BE49-F238E27FC236}">
                <a16:creationId xmlns="" xmlns:a16="http://schemas.microsoft.com/office/drawing/2014/main" id="{A983DA20-77AC-4910-8A87-99DCEB36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16" y="1258956"/>
            <a:ext cx="1452550" cy="14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21AD65B1-379D-405E-B1F6-FFD1E10A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PAUSE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549" y="2142310"/>
            <a:ext cx="2953154" cy="29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8">
            <a:extLst>
              <a:ext uri="{FF2B5EF4-FFF2-40B4-BE49-F238E27FC236}">
                <a16:creationId xmlns="" xmlns:a16="http://schemas.microsoft.com/office/drawing/2014/main" id="{302C877E-97EC-4B3A-A59C-007CECA0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1744312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RAPPELS REGLES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926079" y="1258956"/>
            <a:ext cx="9000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Respect des engagements pris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 pour les échanges directs dont le CRJ a connaissance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 de visa pour les contreparties des directs conclus sans accord du CRJ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 de visa pour les IN sans dossier préenregistré</a:t>
            </a:r>
          </a:p>
        </p:txBody>
      </p:sp>
      <p:pic>
        <p:nvPicPr>
          <p:cNvPr id="28674" name="Picture 2" descr="Résultat de recherche d'images pour &quot;logo pecheur&quot;">
            <a:extLst>
              <a:ext uri="{FF2B5EF4-FFF2-40B4-BE49-F238E27FC236}">
                <a16:creationId xmlns="" xmlns:a16="http://schemas.microsoft.com/office/drawing/2014/main" id="{B6588180-15B5-4D1B-81E1-89A9C1EF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1" y="21953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BF83037-265F-4EC5-9672-55D2AB4C1539}"/>
              </a:ext>
            </a:extLst>
          </p:cNvPr>
          <p:cNvSpPr/>
          <p:nvPr/>
        </p:nvSpPr>
        <p:spPr>
          <a:xfrm>
            <a:off x="2926079" y="3876780"/>
            <a:ext cx="9166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Respect des procédures de renvoi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Dialogue, Information, Justification &gt;&gt;&gt; perte d’échanges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pas multiplier les envois dans un même district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Informer le CRJ &gt;&gt;&gt; Visa + Assurance</a:t>
            </a: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="" xmlns:a16="http://schemas.microsoft.com/office/drawing/2014/main" id="{37405541-932B-47B8-8F06-9E7D128C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1706087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4833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CONSIGNES IN - </a:t>
            </a:r>
            <a:r>
              <a:rPr lang="fr-FR" sz="4400" b="1" i="1" dirty="0">
                <a:solidFill>
                  <a:schemeClr val="bg1"/>
                </a:solidFill>
              </a:rPr>
              <a:t>RAPPEL</a:t>
            </a:r>
            <a:endParaRPr lang="fr-FR" sz="2800" b="1" i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9374" y="4489689"/>
            <a:ext cx="262364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CONSIGNES </a:t>
            </a:r>
          </a:p>
          <a:p>
            <a:pPr algn="ctr"/>
            <a:r>
              <a:rPr lang="fr-FR" sz="3600" b="1" dirty="0">
                <a:solidFill>
                  <a:srgbClr val="0070C0"/>
                </a:solidFill>
              </a:rPr>
              <a:t>AUX </a:t>
            </a:r>
            <a:r>
              <a:rPr lang="fr-FR" sz="4000" b="1" dirty="0">
                <a:solidFill>
                  <a:srgbClr val="0070C0"/>
                </a:solidFill>
              </a:rPr>
              <a:t>IN</a:t>
            </a:r>
            <a:r>
              <a:rPr lang="fr-FR" sz="3600" b="1" dirty="0">
                <a:solidFill>
                  <a:srgbClr val="0070C0"/>
                </a:solidFill>
              </a:rPr>
              <a:t> </a:t>
            </a:r>
            <a:endParaRPr lang="fr-FR" sz="32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770" y="1306287"/>
            <a:ext cx="2846750" cy="28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344091" y="1178895"/>
            <a:ext cx="884790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Démarches préfecture pour visa jeune  IN devenu majeur 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Attribution de diplôme et attestation de scolarisation en France ex : pour les Coréens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Faire passer un diplôme agréé DILF, DELF, DALF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Signature de l’acceptation des règles par les parents et par le jeune  IN  avant qu’il ne vienne 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Mentionner que si la participation au Bus Trip est refusée pour des raisons disciplinaires il ne sera pas remboursé 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Mentionner les conditions de voyages pendant le séjour ou/et  si demande de prolongation ou de retour indirect au pays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Divers documents à  demander : ex  certificat natation 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Autres</a:t>
            </a:r>
          </a:p>
        </p:txBody>
      </p:sp>
      <p:sp>
        <p:nvSpPr>
          <p:cNvPr id="14" name="Espace réservé du pied de page 8">
            <a:extLst>
              <a:ext uri="{FF2B5EF4-FFF2-40B4-BE49-F238E27FC236}">
                <a16:creationId xmlns="" xmlns:a16="http://schemas.microsoft.com/office/drawing/2014/main" id="{71F48666-985A-4BB8-8662-62117B67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4833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ACCUEIL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716088" y="1143556"/>
            <a:ext cx="828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LES CONDITIONS D’ACCUEIL</a:t>
            </a:r>
            <a:endParaRPr lang="fr-FR" sz="2400" b="1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Révision du modèle d’exchange agreement 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Mention de prise de connaissance de la situation du pays choisi sur site et sur document ?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Nombre de familles d’accueil ?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Activités prévues pour tous ? ex : Bermudes</a:t>
            </a:r>
          </a:p>
          <a:p>
            <a:pPr lvl="0">
              <a:buClr>
                <a:srgbClr val="0070C0"/>
              </a:buClr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&gt;&gt;&gt; conditions à faire stipuler lors de l’agrément d’échange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Autres..</a:t>
            </a: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24" y="2272937"/>
            <a:ext cx="2623755" cy="26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8">
            <a:extLst>
              <a:ext uri="{FF2B5EF4-FFF2-40B4-BE49-F238E27FC236}">
                <a16:creationId xmlns="" xmlns:a16="http://schemas.microsoft.com/office/drawing/2014/main" id="{990D835C-0EE8-4C0C-A73F-F7C6D54C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1385236"/>
            <a:ext cx="2115747" cy="14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-4403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INFOS et DIVERS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959950" y="1440321"/>
            <a:ext cx="745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DIVERS Questions/Réponses</a:t>
            </a:r>
            <a:r>
              <a:rPr lang="fr-FR" sz="3200" b="1" dirty="0">
                <a:solidFill>
                  <a:srgbClr val="0070C0"/>
                </a:solidFill>
              </a:rPr>
              <a:t> 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912000" y="2251080"/>
            <a:ext cx="8280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RCOP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ENG et CRJ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Intérêt des FLASH ?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Tour de table avis Blazer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Vente de pin’s, tous pour négocier les prix ou personne, cde par unité d’empaquetage + frais de port. 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Charte graphique</a:t>
            </a:r>
          </a:p>
          <a:p>
            <a:endParaRPr lang="fr-F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" y="3429000"/>
            <a:ext cx="2101564" cy="220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9AF1614E-957D-4CE3-9A37-8E048D16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-4403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PROGRAMME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939" y="1262444"/>
            <a:ext cx="7826129" cy="380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2521132" y="4898571"/>
            <a:ext cx="70800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0070C0"/>
              </a:extrusionClr>
            </a:sp3d>
          </a:bodyPr>
          <a:lstStyle/>
          <a:p>
            <a:r>
              <a:rPr lang="fr-FR" sz="3600" dirty="0">
                <a:solidFill>
                  <a:srgbClr val="001D5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Au revoir et à votre disposition</a:t>
            </a: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="" xmlns:a16="http://schemas.microsoft.com/office/drawing/2014/main" id="{5F3B9490-B025-487B-AC49-CA75937A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4833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PROGRAMME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41623" y="2734911"/>
            <a:ext cx="161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PHOTO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83395" y="3988945"/>
            <a:ext cx="2388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DEJEUNER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7020" y="1586729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5087" y="1752123"/>
            <a:ext cx="4794068" cy="427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14867917-5B90-46E2-A0C8-C381B73E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5ECBBA63-91C7-4593-899B-69024147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950" y="4810401"/>
            <a:ext cx="1332000" cy="10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5" y="4822488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PROGRAMME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992000" y="5175086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PAUSE   -   LIBERATION DES CHAMBRES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9EB6A5F-4DD5-4E32-A0DB-6D897447904C}"/>
              </a:ext>
            </a:extLst>
          </p:cNvPr>
          <p:cNvSpPr/>
          <p:nvPr/>
        </p:nvSpPr>
        <p:spPr>
          <a:xfrm>
            <a:off x="4992000" y="3646703"/>
            <a:ext cx="72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RGPD 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SECURITE PROTECTION DES DONNEES </a:t>
            </a:r>
            <a:endParaRPr lang="fr-FR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04938E1-F341-4EA6-87D2-86CDC8A4B84B}"/>
              </a:ext>
            </a:extLst>
          </p:cNvPr>
          <p:cNvSpPr/>
          <p:nvPr/>
        </p:nvSpPr>
        <p:spPr>
          <a:xfrm>
            <a:off x="4992000" y="2528136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EEMA –DEAUVILLE 2018</a:t>
            </a:r>
            <a:endParaRPr lang="fr-FR" sz="2000" dirty="0"/>
          </a:p>
        </p:txBody>
      </p:sp>
      <p:pic>
        <p:nvPicPr>
          <p:cNvPr id="2050" name="Picture 2" descr="http://www.eema2018.com/assets2/images/imagemap.png">
            <a:extLst>
              <a:ext uri="{FF2B5EF4-FFF2-40B4-BE49-F238E27FC236}">
                <a16:creationId xmlns="" xmlns:a16="http://schemas.microsoft.com/office/drawing/2014/main" id="{35C05B21-47CA-446D-9943-FE512027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5" y="2083736"/>
            <a:ext cx="1741164" cy="13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7759D1E-BD2E-4066-8D52-ED2D1CE18905}"/>
              </a:ext>
            </a:extLst>
          </p:cNvPr>
          <p:cNvSpPr/>
          <p:nvPr/>
        </p:nvSpPr>
        <p:spPr>
          <a:xfrm>
            <a:off x="4992000" y="1613450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PROMOTION DU YEP =  STEP – CAMPS - NGSE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AF84838-3FD3-44ED-97AB-A51935C99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930" y="1312701"/>
            <a:ext cx="1257020" cy="1262755"/>
          </a:xfrm>
          <a:prstGeom prst="rect">
            <a:avLst/>
          </a:prstGeom>
        </p:spPr>
      </p:pic>
      <p:pic>
        <p:nvPicPr>
          <p:cNvPr id="2054" name="Picture 6" descr="RGPD symbole, rÃ¨glement gÃ©nÃ©ral sur la protection des donnÃ©es ">
            <a:extLst>
              <a:ext uri="{FF2B5EF4-FFF2-40B4-BE49-F238E27FC236}">
                <a16:creationId xmlns="" xmlns:a16="http://schemas.microsoft.com/office/drawing/2014/main" id="{02131DB8-C00C-48D4-96C3-BF3832B8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00" y="3229874"/>
            <a:ext cx="1452550" cy="14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pied de page 8">
            <a:extLst>
              <a:ext uri="{FF2B5EF4-FFF2-40B4-BE49-F238E27FC236}">
                <a16:creationId xmlns="" xmlns:a16="http://schemas.microsoft.com/office/drawing/2014/main" id="{DEFF746F-0F94-43BE-A728-690D688B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PROGRAMME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852735" y="1545280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RETOUR D’EXPERIENCES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52735" y="3582306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DIVERS - TROMBI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2735" y="4936015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DEJEUNER - BUFFET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2156" y="1192243"/>
            <a:ext cx="2115747" cy="14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4563" y="302517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062" y="4494502"/>
            <a:ext cx="1490526" cy="132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F1B160A-47E5-4A34-A4EC-8595F923EAB5}"/>
              </a:ext>
            </a:extLst>
          </p:cNvPr>
          <p:cNvSpPr/>
          <p:nvPr/>
        </p:nvSpPr>
        <p:spPr>
          <a:xfrm>
            <a:off x="4852735" y="2548150"/>
            <a:ext cx="72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LES CONDITIONS D’ACCUEIL  -   exchange agreement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1A7C0EA4-7D20-4181-AB7F-51DA43F33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325" y="1699650"/>
            <a:ext cx="1332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pied de page 8">
            <a:extLst>
              <a:ext uri="{FF2B5EF4-FFF2-40B4-BE49-F238E27FC236}">
                <a16:creationId xmlns="" xmlns:a16="http://schemas.microsoft.com/office/drawing/2014/main" id="{8FE8945C-DEC8-468F-9B54-1B625A77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8757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solidFill>
                  <a:schemeClr val="bg1"/>
                </a:solidFill>
              </a:rPr>
              <a:t>PROGRAMME SAMEDI AM</a:t>
            </a:r>
            <a:endParaRPr lang="fr-FR" sz="2800" b="1" dirty="0">
              <a:solidFill>
                <a:schemeClr val="bg1"/>
              </a:solidFill>
            </a:endParaRP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453680" y="4323934"/>
            <a:ext cx="203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VISITE CAVE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41909" y="1436275"/>
            <a:ext cx="476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VISITE GUIDEE 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DU CHÂTEAU DE CHENONCEAU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7173" y="5144680"/>
            <a:ext cx="4525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DINER EN SALLE PRIVATISEE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54" name="Picture 6" descr="Résultat de recherche d'images pour &quot;DINER&quot;">
            <a:extLst>
              <a:ext uri="{FF2B5EF4-FFF2-40B4-BE49-F238E27FC236}">
                <a16:creationId xmlns="" xmlns:a16="http://schemas.microsoft.com/office/drawing/2014/main" id="{E00CB9DC-AA82-4A55-AFD1-679BACE7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91" y="4143437"/>
            <a:ext cx="2769049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ficher lâimage source">
            <a:extLst>
              <a:ext uri="{FF2B5EF4-FFF2-40B4-BE49-F238E27FC236}">
                <a16:creationId xmlns="" xmlns:a16="http://schemas.microsoft.com/office/drawing/2014/main" id="{C7CA9FF3-B04F-4A95-8493-EC0908C4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8" y="1287970"/>
            <a:ext cx="5672127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ficher lâimage source">
            <a:extLst>
              <a:ext uri="{FF2B5EF4-FFF2-40B4-BE49-F238E27FC236}">
                <a16:creationId xmlns="" xmlns:a16="http://schemas.microsoft.com/office/drawing/2014/main" id="{1ACCA7DB-1BE5-4F5D-9F98-58E3F995A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09" y="2390929"/>
            <a:ext cx="39618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A027C494-BE47-46ED-B577-37EA044C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</p:spTree>
    <p:extLst>
      <p:ext uri="{BB962C8B-B14F-4D97-AF65-F5344CB8AC3E}">
        <p14:creationId xmlns:p14="http://schemas.microsoft.com/office/powerpoint/2010/main" val="31535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OUVERTURE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9FD6E5-AB53-4976-BD70-45A8B580149A}"/>
              </a:ext>
            </a:extLst>
          </p:cNvPr>
          <p:cNvSpPr>
            <a:spLocks noChangeAspect="1"/>
          </p:cNvSpPr>
          <p:nvPr/>
        </p:nvSpPr>
        <p:spPr>
          <a:xfrm>
            <a:off x="4904175" y="1439400"/>
            <a:ext cx="63193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solidFill>
                  <a:schemeClr val="bg2">
                    <a:lumMod val="50000"/>
                  </a:schemeClr>
                </a:solidFill>
              </a:rPr>
              <a:t>     ALAIN</a:t>
            </a:r>
          </a:p>
          <a:p>
            <a:pPr algn="ctr"/>
            <a:r>
              <a:rPr lang="fr-FR" sz="6000" b="1" dirty="0">
                <a:solidFill>
                  <a:schemeClr val="bg2">
                    <a:lumMod val="50000"/>
                  </a:schemeClr>
                </a:solidFill>
              </a:rPr>
              <a:t>LE PECHEUR </a:t>
            </a:r>
            <a:endParaRPr lang="fr-FR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4000" b="1" i="1" dirty="0">
                <a:solidFill>
                  <a:schemeClr val="bg2">
                    <a:lumMod val="50000"/>
                  </a:schemeClr>
                </a:solidFill>
              </a:rPr>
              <a:t>                   IPDG 1720</a:t>
            </a:r>
          </a:p>
          <a:p>
            <a:pPr algn="ctr"/>
            <a:r>
              <a:rPr lang="fr-FR" sz="4000" b="1" i="1" dirty="0">
                <a:solidFill>
                  <a:schemeClr val="bg2">
                    <a:lumMod val="50000"/>
                  </a:schemeClr>
                </a:solidFill>
              </a:rPr>
              <a:t>RC LEVROUX BOISCHAUT CHAMPAGNE</a:t>
            </a:r>
          </a:p>
        </p:txBody>
      </p:sp>
      <p:pic>
        <p:nvPicPr>
          <p:cNvPr id="1028" name="Picture 4" descr="https://www.rotary1720.org/Page_Accueil/Alain_Le_Pecheur.jpg">
            <a:extLst>
              <a:ext uri="{FF2B5EF4-FFF2-40B4-BE49-F238E27FC236}">
                <a16:creationId xmlns="" xmlns:a16="http://schemas.microsoft.com/office/drawing/2014/main" id="{4DDD5736-810F-47BE-A804-D12BDB556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0" y="1285100"/>
            <a:ext cx="312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80998"/>
            <a:ext cx="12192000" cy="81375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4069"/>
            <a:ext cx="12192000" cy="1155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800" b="1" i="1" dirty="0">
                <a:solidFill>
                  <a:schemeClr val="bg1"/>
                </a:solidFill>
              </a:rPr>
              <a:t>AG CRJ LYON octobre 2018</a:t>
            </a:r>
          </a:p>
          <a:p>
            <a:pPr algn="r"/>
            <a:r>
              <a:rPr lang="fr-FR" sz="2800" b="1" i="1" dirty="0">
                <a:solidFill>
                  <a:schemeClr val="bg1"/>
                </a:solidFill>
              </a:rPr>
              <a:t>Tours 23 et 24 novembre 2018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6143228"/>
            <a:ext cx="3330390" cy="63277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0" y="103822"/>
            <a:ext cx="3905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Résultat de recherche d'images pour &quot;CIT2 DES VINS BORDEAUX&quot;">
            <a:extLst>
              <a:ext uri="{FF2B5EF4-FFF2-40B4-BE49-F238E27FC236}">
                <a16:creationId xmlns="" xmlns:a16="http://schemas.microsoft.com/office/drawing/2014/main" id="{35D518B7-D87D-4103-A6DF-C544D65D3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="" xmlns:a16="http://schemas.microsoft.com/office/drawing/2014/main" id="{D6D8CF4D-A019-49E0-9EEC-6DF4BDF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4" y="6511098"/>
            <a:ext cx="2896775" cy="365125"/>
          </a:xfrm>
        </p:spPr>
        <p:txBody>
          <a:bodyPr/>
          <a:lstStyle/>
          <a:p>
            <a:r>
              <a:rPr lang="fr-FR" sz="1000" dirty="0">
                <a:solidFill>
                  <a:schemeClr val="bg1">
                    <a:lumMod val="85000"/>
                  </a:schemeClr>
                </a:solidFill>
              </a:rPr>
              <a:t>Présentation  DYEC  23 – 24 novembre  2018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64145A3-D8F9-4140-A040-D953E466080B}"/>
              </a:ext>
            </a:extLst>
          </p:cNvPr>
          <p:cNvSpPr txBox="1"/>
          <p:nvPr/>
        </p:nvSpPr>
        <p:spPr>
          <a:xfrm>
            <a:off x="2730557" y="1414879"/>
            <a:ext cx="7600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REVERSEMENT 0,30€ PER CAPITA AUX DISTRICTS</a:t>
            </a:r>
          </a:p>
          <a:p>
            <a:endParaRPr lang="fr-FR" sz="2400" b="1" dirty="0">
              <a:solidFill>
                <a:srgbClr val="0070C0"/>
              </a:solidFill>
            </a:endParaRPr>
          </a:p>
          <a:p>
            <a:r>
              <a:rPr lang="fr-FR" sz="2400" b="1" dirty="0">
                <a:solidFill>
                  <a:srgbClr val="0070C0"/>
                </a:solidFill>
              </a:rPr>
              <a:t>MAINTIEN DES COTISATIONS</a:t>
            </a:r>
          </a:p>
          <a:p>
            <a:endParaRPr lang="fr-FR" sz="2400" b="1" dirty="0">
              <a:solidFill>
                <a:srgbClr val="0070C0"/>
              </a:solidFill>
            </a:endParaRPr>
          </a:p>
          <a:p>
            <a:r>
              <a:rPr lang="fr-FR" sz="2400" b="1" dirty="0">
                <a:solidFill>
                  <a:srgbClr val="0070C0"/>
                </a:solidFill>
              </a:rPr>
              <a:t>MAINTIEN DES FRAIS DE DOSSIERS</a:t>
            </a:r>
          </a:p>
          <a:p>
            <a:endParaRPr lang="fr-FR" sz="2400" b="1" dirty="0">
              <a:solidFill>
                <a:srgbClr val="0070C0"/>
              </a:solidFill>
            </a:endParaRPr>
          </a:p>
          <a:p>
            <a:r>
              <a:rPr lang="fr-FR" sz="2400" b="1" dirty="0">
                <a:solidFill>
                  <a:srgbClr val="0070C0"/>
                </a:solidFill>
              </a:rPr>
              <a:t>APPROBATION DES RESULTATS</a:t>
            </a:r>
          </a:p>
          <a:p>
            <a:endParaRPr lang="fr-FR" sz="2400" b="1" dirty="0">
              <a:solidFill>
                <a:srgbClr val="0070C0"/>
              </a:solidFill>
            </a:endParaRPr>
          </a:p>
          <a:p>
            <a:r>
              <a:rPr lang="fr-FR" sz="2400" b="1" dirty="0">
                <a:solidFill>
                  <a:srgbClr val="0070C0"/>
                </a:solidFill>
              </a:rPr>
              <a:t>APPROBATION DU RAPPORT MORAL</a:t>
            </a:r>
          </a:p>
          <a:p>
            <a:endParaRPr lang="fr-FR" sz="2400" b="1" dirty="0">
              <a:solidFill>
                <a:srgbClr val="0070C0"/>
              </a:solidFill>
            </a:endParaRPr>
          </a:p>
          <a:p>
            <a:r>
              <a:rPr lang="fr-FR" sz="2400" b="1" dirty="0">
                <a:solidFill>
                  <a:srgbClr val="0070C0"/>
                </a:solidFill>
              </a:rPr>
              <a:t>APPROBATION DE LA STRATEGIE</a:t>
            </a:r>
          </a:p>
        </p:txBody>
      </p:sp>
    </p:spTree>
    <p:extLst>
      <p:ext uri="{BB962C8B-B14F-4D97-AF65-F5344CB8AC3E}">
        <p14:creationId xmlns:p14="http://schemas.microsoft.com/office/powerpoint/2010/main" val="27830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3600" b="1" dirty="0" smtClean="0">
            <a:solidFill>
              <a:srgbClr val="0070C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tary2014-2015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B4E7"/>
      </a:accent1>
      <a:accent2>
        <a:srgbClr val="F7A81B"/>
      </a:accent2>
      <a:accent3>
        <a:srgbClr val="9EA6B4"/>
      </a:accent3>
      <a:accent4>
        <a:srgbClr val="FF7600"/>
      </a:accent4>
      <a:accent5>
        <a:srgbClr val="17458F"/>
      </a:accent5>
      <a:accent6>
        <a:srgbClr val="D91B5C"/>
      </a:accent6>
      <a:hlink>
        <a:srgbClr val="005DAA"/>
      </a:hlink>
      <a:folHlink>
        <a:srgbClr val="8721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1708</Words>
  <Application>Microsoft Office PowerPoint</Application>
  <PresentationFormat>Grand écran</PresentationFormat>
  <Paragraphs>568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60" baseType="lpstr">
      <vt:lpstr>Arial</vt:lpstr>
      <vt:lpstr>Arial Narrow</vt:lpstr>
      <vt:lpstr>Calibri</vt:lpstr>
      <vt:lpstr>Calibri Light</vt:lpstr>
      <vt:lpstr>Cambria-Italic</vt:lpstr>
      <vt:lpstr>Georgia</vt:lpstr>
      <vt:lpstr>Mangal</vt:lpstr>
      <vt:lpstr>Tahoma</vt:lpstr>
      <vt:lpstr>Times New Roman</vt:lpstr>
      <vt:lpstr>Wingdings</vt:lpstr>
      <vt:lpstr>ヒラギノ角ゴ Pro W3</vt:lpstr>
      <vt:lpstr>Thème Office</vt:lpstr>
      <vt:lpstr>Rotary2014-2015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reconnaissance de l’EEMA  pour les échanges longs</vt:lpstr>
      <vt:lpstr>La reconnaissance de l’EEMA  pour les échanges longs et courts</vt:lpstr>
      <vt:lpstr>Le programme échanges dans le monde. Le poids de la 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JPB</dc:creator>
  <cp:lastModifiedBy>Philippe</cp:lastModifiedBy>
  <cp:revision>306</cp:revision>
  <dcterms:created xsi:type="dcterms:W3CDTF">2016-09-27T07:13:22Z</dcterms:created>
  <dcterms:modified xsi:type="dcterms:W3CDTF">2018-11-23T13:52:03Z</dcterms:modified>
</cp:coreProperties>
</file>